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6" r:id="rId4"/>
    <p:sldId id="261" r:id="rId5"/>
    <p:sldId id="280" r:id="rId6"/>
    <p:sldId id="277" r:id="rId7"/>
    <p:sldId id="278" r:id="rId8"/>
    <p:sldId id="279" r:id="rId9"/>
    <p:sldId id="262" r:id="rId10"/>
    <p:sldId id="272" r:id="rId11"/>
    <p:sldId id="265" r:id="rId12"/>
    <p:sldId id="266" r:id="rId13"/>
    <p:sldId id="268" r:id="rId14"/>
    <p:sldId id="287" r:id="rId15"/>
    <p:sldId id="281" r:id="rId16"/>
    <p:sldId id="282" r:id="rId17"/>
    <p:sldId id="286" r:id="rId18"/>
    <p:sldId id="283" r:id="rId19"/>
    <p:sldId id="284" r:id="rId20"/>
    <p:sldId id="285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с.14/15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6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0.61000000000000032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с.14/15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6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0.72000000000000031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 с.15/16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6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0.65000000000000036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 тема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6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0%">
                  <c:v>0.7100000000000003</c:v>
                </c:pt>
              </c:numCache>
            </c:numRef>
          </c:val>
        </c:ser>
        <c:axId val="68136320"/>
        <c:axId val="68146304"/>
      </c:barChart>
      <c:catAx>
        <c:axId val="68136320"/>
        <c:scaling>
          <c:orientation val="minMax"/>
        </c:scaling>
        <c:axPos val="b"/>
        <c:tickLblPos val="nextTo"/>
        <c:crossAx val="68146304"/>
        <c:crosses val="autoZero"/>
        <c:auto val="1"/>
        <c:lblAlgn val="ctr"/>
        <c:lblOffset val="100"/>
      </c:catAx>
      <c:valAx>
        <c:axId val="68146304"/>
        <c:scaling>
          <c:orientation val="minMax"/>
        </c:scaling>
        <c:axPos val="l"/>
        <c:majorGridlines/>
        <c:numFmt formatCode="0%" sourceLinked="1"/>
        <c:tickLblPos val="nextTo"/>
        <c:crossAx val="681363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с.14/15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7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0.67000000000000048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с.14/15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7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0.74000000000000032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Іс.15/16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7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0.7100000000000003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 тема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7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0%">
                  <c:v>0.76000000000000034</c:v>
                </c:pt>
              </c:numCache>
            </c:numRef>
          </c:val>
        </c:ser>
        <c:axId val="68823680"/>
        <c:axId val="68829568"/>
      </c:barChart>
      <c:catAx>
        <c:axId val="68823680"/>
        <c:scaling>
          <c:orientation val="minMax"/>
        </c:scaling>
        <c:axPos val="b"/>
        <c:tickLblPos val="nextTo"/>
        <c:crossAx val="68829568"/>
        <c:crosses val="autoZero"/>
        <c:auto val="1"/>
        <c:lblAlgn val="ctr"/>
        <c:lblOffset val="100"/>
      </c:catAx>
      <c:valAx>
        <c:axId val="68829568"/>
        <c:scaling>
          <c:orientation val="minMax"/>
        </c:scaling>
        <c:axPos val="l"/>
        <c:majorGridlines/>
        <c:numFmt formatCode="0%" sourceLinked="1"/>
        <c:tickLblPos val="nextTo"/>
        <c:crossAx val="688236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Тема№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Тема №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Тема №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axId val="68863488"/>
        <c:axId val="68865024"/>
      </c:barChart>
      <c:catAx>
        <c:axId val="68863488"/>
        <c:scaling>
          <c:orientation val="minMax"/>
        </c:scaling>
        <c:axPos val="b"/>
        <c:tickLblPos val="nextTo"/>
        <c:crossAx val="68865024"/>
        <c:crosses val="autoZero"/>
        <c:auto val="1"/>
        <c:lblAlgn val="ctr"/>
        <c:lblOffset val="100"/>
      </c:catAx>
      <c:valAx>
        <c:axId val="68865024"/>
        <c:scaling>
          <c:orientation val="minMax"/>
        </c:scaling>
        <c:axPos val="l"/>
        <c:majorGridlines/>
        <c:numFmt formatCode="General" sourceLinked="1"/>
        <c:tickLblPos val="nextTo"/>
        <c:crossAx val="688634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 №1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Тема №2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Тема№3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axId val="69140480"/>
        <c:axId val="69142016"/>
      </c:barChart>
      <c:catAx>
        <c:axId val="69140480"/>
        <c:scaling>
          <c:orientation val="minMax"/>
        </c:scaling>
        <c:axPos val="b"/>
        <c:tickLblPos val="nextTo"/>
        <c:crossAx val="69142016"/>
        <c:crosses val="autoZero"/>
        <c:auto val="1"/>
        <c:lblAlgn val="ctr"/>
        <c:lblOffset val="100"/>
      </c:catAx>
      <c:valAx>
        <c:axId val="69142016"/>
        <c:scaling>
          <c:orientation val="minMax"/>
        </c:scaling>
        <c:axPos val="l"/>
        <c:majorGridlines/>
        <c:numFmt formatCode="General" sourceLinked="1"/>
        <c:tickLblPos val="nextTo"/>
        <c:crossAx val="691404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0A80F-1D16-4CA1-84C2-453433EF021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47FB-9808-43CF-A50D-67321DCDF73E}">
      <dgm:prSet phldrT="[Текст]"/>
      <dgm:spPr/>
      <dgm:t>
        <a:bodyPr/>
        <a:lstStyle/>
        <a:p>
          <a:r>
            <a:rPr lang="uk-UA" dirty="0" smtClean="0"/>
            <a:t>Мотивація </a:t>
          </a:r>
          <a:endParaRPr lang="ru-RU" dirty="0"/>
        </a:p>
      </dgm:t>
    </dgm:pt>
    <dgm:pt modelId="{D6941404-57AE-4340-8B1A-F65F05E264D4}" type="parTrans" cxnId="{1ADD848A-0341-48DF-8056-5B2713B59243}">
      <dgm:prSet/>
      <dgm:spPr/>
      <dgm:t>
        <a:bodyPr/>
        <a:lstStyle/>
        <a:p>
          <a:endParaRPr lang="ru-RU"/>
        </a:p>
      </dgm:t>
    </dgm:pt>
    <dgm:pt modelId="{D1D033E8-D1F1-47FE-A695-9B83F0A516C5}" type="sibTrans" cxnId="{1ADD848A-0341-48DF-8056-5B2713B59243}">
      <dgm:prSet/>
      <dgm:spPr/>
      <dgm:t>
        <a:bodyPr/>
        <a:lstStyle/>
        <a:p>
          <a:endParaRPr lang="ru-RU"/>
        </a:p>
      </dgm:t>
    </dgm:pt>
    <dgm:pt modelId="{B2D69F3B-22AD-4239-B2CE-869C50501A1C}">
      <dgm:prSet phldrT="[Текст]"/>
      <dgm:spPr/>
      <dgm:t>
        <a:bodyPr/>
        <a:lstStyle/>
        <a:p>
          <a:pPr algn="ctr"/>
          <a:r>
            <a:rPr lang="uk-UA" b="1" dirty="0" smtClean="0"/>
            <a:t>Інтерактивні технології</a:t>
          </a:r>
          <a:endParaRPr lang="ru-RU" b="1" dirty="0"/>
        </a:p>
      </dgm:t>
    </dgm:pt>
    <dgm:pt modelId="{04013263-2F44-495D-92B9-EA1D1DBA90E3}" type="parTrans" cxnId="{C8424B8F-6645-48D8-AC4D-F1569B29725E}">
      <dgm:prSet/>
      <dgm:spPr/>
      <dgm:t>
        <a:bodyPr/>
        <a:lstStyle/>
        <a:p>
          <a:endParaRPr lang="ru-RU"/>
        </a:p>
      </dgm:t>
    </dgm:pt>
    <dgm:pt modelId="{96E3CE2E-4999-45AA-B723-599E64787FE4}" type="sibTrans" cxnId="{C8424B8F-6645-48D8-AC4D-F1569B29725E}">
      <dgm:prSet/>
      <dgm:spPr/>
      <dgm:t>
        <a:bodyPr/>
        <a:lstStyle/>
        <a:p>
          <a:endParaRPr lang="ru-RU"/>
        </a:p>
      </dgm:t>
    </dgm:pt>
    <dgm:pt modelId="{5829F3F7-99E1-403F-B8FB-6BFBBEDD017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Творчі здібності </a:t>
          </a:r>
          <a:endParaRPr lang="ru-RU" dirty="0" smtClean="0"/>
        </a:p>
        <a:p>
          <a:endParaRPr lang="ru-RU" dirty="0"/>
        </a:p>
      </dgm:t>
    </dgm:pt>
    <dgm:pt modelId="{993D3833-7229-4CB1-8B34-A773981EB0C9}" type="parTrans" cxnId="{164385FD-E372-41BF-AF74-D9340DA4F397}">
      <dgm:prSet/>
      <dgm:spPr/>
      <dgm:t>
        <a:bodyPr/>
        <a:lstStyle/>
        <a:p>
          <a:endParaRPr lang="ru-RU"/>
        </a:p>
      </dgm:t>
    </dgm:pt>
    <dgm:pt modelId="{8B160A57-51D9-4127-A899-8FE9DF14BFC4}" type="sibTrans" cxnId="{164385FD-E372-41BF-AF74-D9340DA4F397}">
      <dgm:prSet/>
      <dgm:spPr/>
      <dgm:t>
        <a:bodyPr/>
        <a:lstStyle/>
        <a:p>
          <a:endParaRPr lang="ru-RU"/>
        </a:p>
      </dgm:t>
    </dgm:pt>
    <dgm:pt modelId="{59B50718-C172-4B5C-B0EA-12C0D0895E0E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Активність учнів</a:t>
          </a:r>
          <a:endParaRPr lang="ru-RU" dirty="0" smtClean="0"/>
        </a:p>
      </dgm:t>
    </dgm:pt>
    <dgm:pt modelId="{243B0375-FEAF-484C-B333-66DC0014A6E4}" type="parTrans" cxnId="{55968108-0101-4F8E-9917-DBCA08B7DCDC}">
      <dgm:prSet/>
      <dgm:spPr/>
      <dgm:t>
        <a:bodyPr/>
        <a:lstStyle/>
        <a:p>
          <a:endParaRPr lang="ru-RU"/>
        </a:p>
      </dgm:t>
    </dgm:pt>
    <dgm:pt modelId="{FD30BD7B-85F9-46FF-AC88-4ADB6CDC90C3}" type="sibTrans" cxnId="{55968108-0101-4F8E-9917-DBCA08B7DCDC}">
      <dgm:prSet/>
      <dgm:spPr/>
      <dgm:t>
        <a:bodyPr/>
        <a:lstStyle/>
        <a:p>
          <a:endParaRPr lang="ru-RU"/>
        </a:p>
      </dgm:t>
    </dgm:pt>
    <dgm:pt modelId="{A3FFC3DA-55E6-46EE-8003-CCFE72711A1C}">
      <dgm:prSet phldrT="[Текст]"/>
      <dgm:spPr/>
      <dgm:t>
        <a:bodyPr/>
        <a:lstStyle/>
        <a:p>
          <a:r>
            <a:rPr lang="uk-UA" dirty="0" smtClean="0"/>
            <a:t>Робота з обдарованими учнями</a:t>
          </a:r>
          <a:endParaRPr lang="ru-RU" dirty="0"/>
        </a:p>
      </dgm:t>
    </dgm:pt>
    <dgm:pt modelId="{910460E6-FD45-41C1-8F4F-D95660DB7997}" type="parTrans" cxnId="{41C6D5BE-7883-4DEF-94BF-4DF00052E2C3}">
      <dgm:prSet/>
      <dgm:spPr/>
      <dgm:t>
        <a:bodyPr/>
        <a:lstStyle/>
        <a:p>
          <a:endParaRPr lang="ru-RU"/>
        </a:p>
      </dgm:t>
    </dgm:pt>
    <dgm:pt modelId="{23CC83D4-DCD1-4F20-93A1-8BBBF29ADCD0}" type="sibTrans" cxnId="{41C6D5BE-7883-4DEF-94BF-4DF00052E2C3}">
      <dgm:prSet/>
      <dgm:spPr/>
      <dgm:t>
        <a:bodyPr/>
        <a:lstStyle/>
        <a:p>
          <a:endParaRPr lang="ru-RU"/>
        </a:p>
      </dgm:t>
    </dgm:pt>
    <dgm:pt modelId="{ABCD925A-6BD9-4842-9347-4B58911A4C9D}">
      <dgm:prSet phldrT="[Текст]"/>
      <dgm:spPr/>
      <dgm:t>
        <a:bodyPr/>
        <a:lstStyle/>
        <a:p>
          <a:r>
            <a:rPr lang="uk-UA" dirty="0" smtClean="0"/>
            <a:t>Якість знань </a:t>
          </a:r>
          <a:endParaRPr lang="ru-RU" dirty="0"/>
        </a:p>
      </dgm:t>
    </dgm:pt>
    <dgm:pt modelId="{947A38CA-0956-4685-984E-D55A2A1D70AE}" type="parTrans" cxnId="{4D5D04AB-EF43-4A6B-B924-3D262A05AA01}">
      <dgm:prSet/>
      <dgm:spPr/>
      <dgm:t>
        <a:bodyPr/>
        <a:lstStyle/>
        <a:p>
          <a:endParaRPr lang="ru-RU"/>
        </a:p>
      </dgm:t>
    </dgm:pt>
    <dgm:pt modelId="{ACA026DE-E068-472F-A538-4B75E58F12E6}" type="sibTrans" cxnId="{4D5D04AB-EF43-4A6B-B924-3D262A05AA01}">
      <dgm:prSet/>
      <dgm:spPr/>
      <dgm:t>
        <a:bodyPr/>
        <a:lstStyle/>
        <a:p>
          <a:endParaRPr lang="ru-RU"/>
        </a:p>
      </dgm:t>
    </dgm:pt>
    <dgm:pt modelId="{D61EA134-9D07-4EBC-BCA1-DEF4F8F62BE0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</dgm:t>
    </dgm:pt>
    <dgm:pt modelId="{89EB2712-1369-48E8-92CA-6D024F379C10}" type="parTrans" cxnId="{95880F72-BA41-4FE2-8046-610A7682EE9A}">
      <dgm:prSet/>
      <dgm:spPr/>
      <dgm:t>
        <a:bodyPr/>
        <a:lstStyle/>
        <a:p>
          <a:endParaRPr lang="ru-RU"/>
        </a:p>
      </dgm:t>
    </dgm:pt>
    <dgm:pt modelId="{93AEBC0F-F214-4E80-A4F4-B9E6BF58A2DD}" type="sibTrans" cxnId="{95880F72-BA41-4FE2-8046-610A7682EE9A}">
      <dgm:prSet/>
      <dgm:spPr/>
      <dgm:t>
        <a:bodyPr/>
        <a:lstStyle/>
        <a:p>
          <a:endParaRPr lang="ru-RU"/>
        </a:p>
      </dgm:t>
    </dgm:pt>
    <dgm:pt modelId="{1AC19A07-8F8F-45E4-89FB-86B8215F02F8}" type="pres">
      <dgm:prSet presAssocID="{5280A80F-1D16-4CA1-84C2-453433EF02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E2556-BA96-44C6-9DD9-0989A855E237}" type="pres">
      <dgm:prSet presAssocID="{5280A80F-1D16-4CA1-84C2-453433EF0214}" presName="tSp" presStyleCnt="0"/>
      <dgm:spPr/>
    </dgm:pt>
    <dgm:pt modelId="{072D5C6F-44CE-440D-AB4E-7274228E8172}" type="pres">
      <dgm:prSet presAssocID="{5280A80F-1D16-4CA1-84C2-453433EF0214}" presName="bSp" presStyleCnt="0"/>
      <dgm:spPr/>
    </dgm:pt>
    <dgm:pt modelId="{E02BBD6B-B64F-470F-882B-1AD84BD900B4}" type="pres">
      <dgm:prSet presAssocID="{5280A80F-1D16-4CA1-84C2-453433EF0214}" presName="process" presStyleCnt="0"/>
      <dgm:spPr/>
    </dgm:pt>
    <dgm:pt modelId="{4DFB893A-6AAD-4F18-8D4B-6D041EC077B3}" type="pres">
      <dgm:prSet presAssocID="{924D47FB-9808-43CF-A50D-67321DCDF73E}" presName="composite1" presStyleCnt="0"/>
      <dgm:spPr/>
    </dgm:pt>
    <dgm:pt modelId="{2CC56450-5242-47A2-A52F-D3C7ACB71E40}" type="pres">
      <dgm:prSet presAssocID="{924D47FB-9808-43CF-A50D-67321DCDF73E}" presName="dummyNode1" presStyleLbl="node1" presStyleIdx="0" presStyleCnt="3"/>
      <dgm:spPr/>
    </dgm:pt>
    <dgm:pt modelId="{780A8C0F-C3BA-47F3-9790-DFE66DF1FD02}" type="pres">
      <dgm:prSet presAssocID="{924D47FB-9808-43CF-A50D-67321DCDF73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34CD1-BC05-4F11-AD90-C5E099BD74F4}" type="pres">
      <dgm:prSet presAssocID="{924D47FB-9808-43CF-A50D-67321DCDF73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84CE1-0315-4515-B5DF-7AE75EFFF922}" type="pres">
      <dgm:prSet presAssocID="{924D47FB-9808-43CF-A50D-67321DCDF73E}" presName="parentNode1" presStyleLbl="node1" presStyleIdx="0" presStyleCnt="3" custScaleY="200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91DE9-CBAB-41E5-9523-E841ADA9C8BE}" type="pres">
      <dgm:prSet presAssocID="{924D47FB-9808-43CF-A50D-67321DCDF73E}" presName="connSite1" presStyleCnt="0"/>
      <dgm:spPr/>
    </dgm:pt>
    <dgm:pt modelId="{FE66111B-4D37-4D3F-A805-3A7197206D5D}" type="pres">
      <dgm:prSet presAssocID="{D1D033E8-D1F1-47FE-A695-9B83F0A516C5}" presName="Name9" presStyleLbl="sibTrans2D1" presStyleIdx="0" presStyleCnt="2"/>
      <dgm:spPr/>
      <dgm:t>
        <a:bodyPr/>
        <a:lstStyle/>
        <a:p>
          <a:endParaRPr lang="ru-RU"/>
        </a:p>
      </dgm:t>
    </dgm:pt>
    <dgm:pt modelId="{18155FD2-84A0-44B7-8B8F-0DAFCD380D8C}" type="pres">
      <dgm:prSet presAssocID="{5829F3F7-99E1-403F-B8FB-6BFBBEDD0170}" presName="composite2" presStyleCnt="0"/>
      <dgm:spPr/>
    </dgm:pt>
    <dgm:pt modelId="{6A2B16B7-FE06-44D0-8951-E698A752F87B}" type="pres">
      <dgm:prSet presAssocID="{5829F3F7-99E1-403F-B8FB-6BFBBEDD0170}" presName="dummyNode2" presStyleLbl="node1" presStyleIdx="0" presStyleCnt="3"/>
      <dgm:spPr/>
    </dgm:pt>
    <dgm:pt modelId="{29FE501E-C73E-4DA0-9AD2-9F8DFCBAF161}" type="pres">
      <dgm:prSet presAssocID="{5829F3F7-99E1-403F-B8FB-6BFBBEDD017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A8123-7C3E-4EEB-AAD5-57C738F257F4}" type="pres">
      <dgm:prSet presAssocID="{5829F3F7-99E1-403F-B8FB-6BFBBEDD017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2B652-D201-4674-94E5-528817030C80}" type="pres">
      <dgm:prSet presAssocID="{5829F3F7-99E1-403F-B8FB-6BFBBEDD0170}" presName="parentNode2" presStyleLbl="node1" presStyleIdx="1" presStyleCnt="3" custScaleY="201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F1A2F-59BA-4721-AA68-5CBF23A1A5BB}" type="pres">
      <dgm:prSet presAssocID="{5829F3F7-99E1-403F-B8FB-6BFBBEDD0170}" presName="connSite2" presStyleCnt="0"/>
      <dgm:spPr/>
    </dgm:pt>
    <dgm:pt modelId="{B7AFDCE8-EF73-4CEC-B36F-5BA69FBC2191}" type="pres">
      <dgm:prSet presAssocID="{8B160A57-51D9-4127-A899-8FE9DF14BFC4}" presName="Name18" presStyleLbl="sibTrans2D1" presStyleIdx="1" presStyleCnt="2"/>
      <dgm:spPr/>
      <dgm:t>
        <a:bodyPr/>
        <a:lstStyle/>
        <a:p>
          <a:endParaRPr lang="ru-RU"/>
        </a:p>
      </dgm:t>
    </dgm:pt>
    <dgm:pt modelId="{F554C782-E629-41FC-BB79-0D1C2988E807}" type="pres">
      <dgm:prSet presAssocID="{A3FFC3DA-55E6-46EE-8003-CCFE72711A1C}" presName="composite1" presStyleCnt="0"/>
      <dgm:spPr/>
    </dgm:pt>
    <dgm:pt modelId="{7B75D9F6-66E9-4D94-A690-6D7DD0146C46}" type="pres">
      <dgm:prSet presAssocID="{A3FFC3DA-55E6-46EE-8003-CCFE72711A1C}" presName="dummyNode1" presStyleLbl="node1" presStyleIdx="1" presStyleCnt="3"/>
      <dgm:spPr/>
    </dgm:pt>
    <dgm:pt modelId="{4CA82AEF-AC91-4906-8E7A-6A0B860E7C56}" type="pres">
      <dgm:prSet presAssocID="{A3FFC3DA-55E6-46EE-8003-CCFE72711A1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063C1-073B-41F0-A3A3-5FBEBA242810}" type="pres">
      <dgm:prSet presAssocID="{A3FFC3DA-55E6-46EE-8003-CCFE72711A1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3E898-8E9A-471E-8017-7D6EB563FE77}" type="pres">
      <dgm:prSet presAssocID="{A3FFC3DA-55E6-46EE-8003-CCFE72711A1C}" presName="parentNode1" presStyleLbl="node1" presStyleIdx="2" presStyleCnt="3" custScaleY="200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448E1-740E-46F4-B3BA-70488B41C5C9}" type="pres">
      <dgm:prSet presAssocID="{A3FFC3DA-55E6-46EE-8003-CCFE72711A1C}" presName="connSite1" presStyleCnt="0"/>
      <dgm:spPr/>
    </dgm:pt>
  </dgm:ptLst>
  <dgm:cxnLst>
    <dgm:cxn modelId="{4D5D04AB-EF43-4A6B-B924-3D262A05AA01}" srcId="{A3FFC3DA-55E6-46EE-8003-CCFE72711A1C}" destId="{ABCD925A-6BD9-4842-9347-4B58911A4C9D}" srcOrd="0" destOrd="0" parTransId="{947A38CA-0956-4685-984E-D55A2A1D70AE}" sibTransId="{ACA026DE-E068-472F-A538-4B75E58F12E6}"/>
    <dgm:cxn modelId="{DC00B903-9626-420B-B879-621903472CFC}" type="presOf" srcId="{D61EA134-9D07-4EBC-BCA1-DEF4F8F62BE0}" destId="{DC8A8123-7C3E-4EEB-AAD5-57C738F257F4}" srcOrd="1" destOrd="0" presId="urn:microsoft.com/office/officeart/2005/8/layout/hProcess4"/>
    <dgm:cxn modelId="{67D37D1F-FCD1-4AC1-8A9B-E6CBC9B8559A}" type="presOf" srcId="{ABCD925A-6BD9-4842-9347-4B58911A4C9D}" destId="{402063C1-073B-41F0-A3A3-5FBEBA242810}" srcOrd="1" destOrd="0" presId="urn:microsoft.com/office/officeart/2005/8/layout/hProcess4"/>
    <dgm:cxn modelId="{83D1ADF8-2F4F-4B5E-951C-38E09E442C50}" type="presOf" srcId="{D61EA134-9D07-4EBC-BCA1-DEF4F8F62BE0}" destId="{29FE501E-C73E-4DA0-9AD2-9F8DFCBAF161}" srcOrd="0" destOrd="0" presId="urn:microsoft.com/office/officeart/2005/8/layout/hProcess4"/>
    <dgm:cxn modelId="{8EF30E1C-01DE-497D-9EEA-67EAE36D7F6C}" type="presOf" srcId="{8B160A57-51D9-4127-A899-8FE9DF14BFC4}" destId="{B7AFDCE8-EF73-4CEC-B36F-5BA69FBC2191}" srcOrd="0" destOrd="0" presId="urn:microsoft.com/office/officeart/2005/8/layout/hProcess4"/>
    <dgm:cxn modelId="{D1491990-3C27-49F3-A0A1-C7DF4C1C5769}" type="presOf" srcId="{B2D69F3B-22AD-4239-B2CE-869C50501A1C}" destId="{CA234CD1-BC05-4F11-AD90-C5E099BD74F4}" srcOrd="1" destOrd="0" presId="urn:microsoft.com/office/officeart/2005/8/layout/hProcess4"/>
    <dgm:cxn modelId="{781B0018-C649-4F65-A6C3-D902E2C605D9}" type="presOf" srcId="{D1D033E8-D1F1-47FE-A695-9B83F0A516C5}" destId="{FE66111B-4D37-4D3F-A805-3A7197206D5D}" srcOrd="0" destOrd="0" presId="urn:microsoft.com/office/officeart/2005/8/layout/hProcess4"/>
    <dgm:cxn modelId="{95880F72-BA41-4FE2-8046-610A7682EE9A}" srcId="{5829F3F7-99E1-403F-B8FB-6BFBBEDD0170}" destId="{D61EA134-9D07-4EBC-BCA1-DEF4F8F62BE0}" srcOrd="0" destOrd="0" parTransId="{89EB2712-1369-48E8-92CA-6D024F379C10}" sibTransId="{93AEBC0F-F214-4E80-A4F4-B9E6BF58A2DD}"/>
    <dgm:cxn modelId="{9A615C82-4DB7-413D-B75D-6214A8A51FDE}" type="presOf" srcId="{5280A80F-1D16-4CA1-84C2-453433EF0214}" destId="{1AC19A07-8F8F-45E4-89FB-86B8215F02F8}" srcOrd="0" destOrd="0" presId="urn:microsoft.com/office/officeart/2005/8/layout/hProcess4"/>
    <dgm:cxn modelId="{E636DC85-F224-4493-B286-F66709D33319}" type="presOf" srcId="{B2D69F3B-22AD-4239-B2CE-869C50501A1C}" destId="{780A8C0F-C3BA-47F3-9790-DFE66DF1FD02}" srcOrd="0" destOrd="0" presId="urn:microsoft.com/office/officeart/2005/8/layout/hProcess4"/>
    <dgm:cxn modelId="{F38ACFBA-6CF5-46C2-94CA-D504A389F94D}" type="presOf" srcId="{ABCD925A-6BD9-4842-9347-4B58911A4C9D}" destId="{4CA82AEF-AC91-4906-8E7A-6A0B860E7C56}" srcOrd="0" destOrd="0" presId="urn:microsoft.com/office/officeart/2005/8/layout/hProcess4"/>
    <dgm:cxn modelId="{A9817161-DF88-4F04-8BD3-FE1E1D117762}" type="presOf" srcId="{59B50718-C172-4B5C-B0EA-12C0D0895E0E}" destId="{DC8A8123-7C3E-4EEB-AAD5-57C738F257F4}" srcOrd="1" destOrd="1" presId="urn:microsoft.com/office/officeart/2005/8/layout/hProcess4"/>
    <dgm:cxn modelId="{3D1EC994-3B6B-4AC0-AD25-3F86DF704D4E}" type="presOf" srcId="{59B50718-C172-4B5C-B0EA-12C0D0895E0E}" destId="{29FE501E-C73E-4DA0-9AD2-9F8DFCBAF161}" srcOrd="0" destOrd="1" presId="urn:microsoft.com/office/officeart/2005/8/layout/hProcess4"/>
    <dgm:cxn modelId="{164385FD-E372-41BF-AF74-D9340DA4F397}" srcId="{5280A80F-1D16-4CA1-84C2-453433EF0214}" destId="{5829F3F7-99E1-403F-B8FB-6BFBBEDD0170}" srcOrd="1" destOrd="0" parTransId="{993D3833-7229-4CB1-8B34-A773981EB0C9}" sibTransId="{8B160A57-51D9-4127-A899-8FE9DF14BFC4}"/>
    <dgm:cxn modelId="{F4A6A349-969D-4239-921D-BF510E0FAC7E}" type="presOf" srcId="{A3FFC3DA-55E6-46EE-8003-CCFE72711A1C}" destId="{8E23E898-8E9A-471E-8017-7D6EB563FE77}" srcOrd="0" destOrd="0" presId="urn:microsoft.com/office/officeart/2005/8/layout/hProcess4"/>
    <dgm:cxn modelId="{55968108-0101-4F8E-9917-DBCA08B7DCDC}" srcId="{5829F3F7-99E1-403F-B8FB-6BFBBEDD0170}" destId="{59B50718-C172-4B5C-B0EA-12C0D0895E0E}" srcOrd="1" destOrd="0" parTransId="{243B0375-FEAF-484C-B333-66DC0014A6E4}" sibTransId="{FD30BD7B-85F9-46FF-AC88-4ADB6CDC90C3}"/>
    <dgm:cxn modelId="{23637A74-78FB-4253-AEBF-2337078F3C69}" type="presOf" srcId="{5829F3F7-99E1-403F-B8FB-6BFBBEDD0170}" destId="{BA22B652-D201-4674-94E5-528817030C80}" srcOrd="0" destOrd="0" presId="urn:microsoft.com/office/officeart/2005/8/layout/hProcess4"/>
    <dgm:cxn modelId="{1ADD848A-0341-48DF-8056-5B2713B59243}" srcId="{5280A80F-1D16-4CA1-84C2-453433EF0214}" destId="{924D47FB-9808-43CF-A50D-67321DCDF73E}" srcOrd="0" destOrd="0" parTransId="{D6941404-57AE-4340-8B1A-F65F05E264D4}" sibTransId="{D1D033E8-D1F1-47FE-A695-9B83F0A516C5}"/>
    <dgm:cxn modelId="{C8424B8F-6645-48D8-AC4D-F1569B29725E}" srcId="{924D47FB-9808-43CF-A50D-67321DCDF73E}" destId="{B2D69F3B-22AD-4239-B2CE-869C50501A1C}" srcOrd="0" destOrd="0" parTransId="{04013263-2F44-495D-92B9-EA1D1DBA90E3}" sibTransId="{96E3CE2E-4999-45AA-B723-599E64787FE4}"/>
    <dgm:cxn modelId="{41C6D5BE-7883-4DEF-94BF-4DF00052E2C3}" srcId="{5280A80F-1D16-4CA1-84C2-453433EF0214}" destId="{A3FFC3DA-55E6-46EE-8003-CCFE72711A1C}" srcOrd="2" destOrd="0" parTransId="{910460E6-FD45-41C1-8F4F-D95660DB7997}" sibTransId="{23CC83D4-DCD1-4F20-93A1-8BBBF29ADCD0}"/>
    <dgm:cxn modelId="{9205939F-3508-4653-8712-DAE96753466C}" type="presOf" srcId="{924D47FB-9808-43CF-A50D-67321DCDF73E}" destId="{8E284CE1-0315-4515-B5DF-7AE75EFFF922}" srcOrd="0" destOrd="0" presId="urn:microsoft.com/office/officeart/2005/8/layout/hProcess4"/>
    <dgm:cxn modelId="{2AB00E0F-3BA4-4F20-B0B3-3849171F94FF}" type="presParOf" srcId="{1AC19A07-8F8F-45E4-89FB-86B8215F02F8}" destId="{CFBE2556-BA96-44C6-9DD9-0989A855E237}" srcOrd="0" destOrd="0" presId="urn:microsoft.com/office/officeart/2005/8/layout/hProcess4"/>
    <dgm:cxn modelId="{F5C629C2-C45D-4AE3-8D85-2BB58179B5D1}" type="presParOf" srcId="{1AC19A07-8F8F-45E4-89FB-86B8215F02F8}" destId="{072D5C6F-44CE-440D-AB4E-7274228E8172}" srcOrd="1" destOrd="0" presId="urn:microsoft.com/office/officeart/2005/8/layout/hProcess4"/>
    <dgm:cxn modelId="{088FED8E-5AA2-437F-A3DD-A2FBABF6B04C}" type="presParOf" srcId="{1AC19A07-8F8F-45E4-89FB-86B8215F02F8}" destId="{E02BBD6B-B64F-470F-882B-1AD84BD900B4}" srcOrd="2" destOrd="0" presId="urn:microsoft.com/office/officeart/2005/8/layout/hProcess4"/>
    <dgm:cxn modelId="{A30421BF-9F6B-483B-82B9-F6AADDB71CF7}" type="presParOf" srcId="{E02BBD6B-B64F-470F-882B-1AD84BD900B4}" destId="{4DFB893A-6AAD-4F18-8D4B-6D041EC077B3}" srcOrd="0" destOrd="0" presId="urn:microsoft.com/office/officeart/2005/8/layout/hProcess4"/>
    <dgm:cxn modelId="{35C488AD-91F1-439B-8846-63105E4BB6E0}" type="presParOf" srcId="{4DFB893A-6AAD-4F18-8D4B-6D041EC077B3}" destId="{2CC56450-5242-47A2-A52F-D3C7ACB71E40}" srcOrd="0" destOrd="0" presId="urn:microsoft.com/office/officeart/2005/8/layout/hProcess4"/>
    <dgm:cxn modelId="{C0546A93-2C9C-4053-9C38-D7444176B8A9}" type="presParOf" srcId="{4DFB893A-6AAD-4F18-8D4B-6D041EC077B3}" destId="{780A8C0F-C3BA-47F3-9790-DFE66DF1FD02}" srcOrd="1" destOrd="0" presId="urn:microsoft.com/office/officeart/2005/8/layout/hProcess4"/>
    <dgm:cxn modelId="{852B56AD-C0F9-41E8-B728-1257D680CF30}" type="presParOf" srcId="{4DFB893A-6AAD-4F18-8D4B-6D041EC077B3}" destId="{CA234CD1-BC05-4F11-AD90-C5E099BD74F4}" srcOrd="2" destOrd="0" presId="urn:microsoft.com/office/officeart/2005/8/layout/hProcess4"/>
    <dgm:cxn modelId="{ABEB8087-EBD5-429B-939E-1A4C65ED5BB7}" type="presParOf" srcId="{4DFB893A-6AAD-4F18-8D4B-6D041EC077B3}" destId="{8E284CE1-0315-4515-B5DF-7AE75EFFF922}" srcOrd="3" destOrd="0" presId="urn:microsoft.com/office/officeart/2005/8/layout/hProcess4"/>
    <dgm:cxn modelId="{DEE2168E-9F08-485B-B171-C368CF53CA86}" type="presParOf" srcId="{4DFB893A-6AAD-4F18-8D4B-6D041EC077B3}" destId="{65291DE9-CBAB-41E5-9523-E841ADA9C8BE}" srcOrd="4" destOrd="0" presId="urn:microsoft.com/office/officeart/2005/8/layout/hProcess4"/>
    <dgm:cxn modelId="{F84D78A6-88EF-4C0F-8F0C-15BCFE08A4C8}" type="presParOf" srcId="{E02BBD6B-B64F-470F-882B-1AD84BD900B4}" destId="{FE66111B-4D37-4D3F-A805-3A7197206D5D}" srcOrd="1" destOrd="0" presId="urn:microsoft.com/office/officeart/2005/8/layout/hProcess4"/>
    <dgm:cxn modelId="{9E026271-6686-4800-BBE3-10281AAB9E46}" type="presParOf" srcId="{E02BBD6B-B64F-470F-882B-1AD84BD900B4}" destId="{18155FD2-84A0-44B7-8B8F-0DAFCD380D8C}" srcOrd="2" destOrd="0" presId="urn:microsoft.com/office/officeart/2005/8/layout/hProcess4"/>
    <dgm:cxn modelId="{87DFA18E-EB41-41CF-8984-18E7D6F1F1E4}" type="presParOf" srcId="{18155FD2-84A0-44B7-8B8F-0DAFCD380D8C}" destId="{6A2B16B7-FE06-44D0-8951-E698A752F87B}" srcOrd="0" destOrd="0" presId="urn:microsoft.com/office/officeart/2005/8/layout/hProcess4"/>
    <dgm:cxn modelId="{3D1D1C12-9BD3-4F3E-B138-7C1E1918AF13}" type="presParOf" srcId="{18155FD2-84A0-44B7-8B8F-0DAFCD380D8C}" destId="{29FE501E-C73E-4DA0-9AD2-9F8DFCBAF161}" srcOrd="1" destOrd="0" presId="urn:microsoft.com/office/officeart/2005/8/layout/hProcess4"/>
    <dgm:cxn modelId="{A4FF692A-E262-4EBE-B7D6-7CD2962B0C6B}" type="presParOf" srcId="{18155FD2-84A0-44B7-8B8F-0DAFCD380D8C}" destId="{DC8A8123-7C3E-4EEB-AAD5-57C738F257F4}" srcOrd="2" destOrd="0" presId="urn:microsoft.com/office/officeart/2005/8/layout/hProcess4"/>
    <dgm:cxn modelId="{84D8D459-1CF5-4703-8E1A-BFC78AD6B301}" type="presParOf" srcId="{18155FD2-84A0-44B7-8B8F-0DAFCD380D8C}" destId="{BA22B652-D201-4674-94E5-528817030C80}" srcOrd="3" destOrd="0" presId="urn:microsoft.com/office/officeart/2005/8/layout/hProcess4"/>
    <dgm:cxn modelId="{24FEEEB7-8DC4-45E6-9016-E25AF40714E6}" type="presParOf" srcId="{18155FD2-84A0-44B7-8B8F-0DAFCD380D8C}" destId="{8A7F1A2F-59BA-4721-AA68-5CBF23A1A5BB}" srcOrd="4" destOrd="0" presId="urn:microsoft.com/office/officeart/2005/8/layout/hProcess4"/>
    <dgm:cxn modelId="{537C00D9-0B99-4371-86FC-B605B6F62AA9}" type="presParOf" srcId="{E02BBD6B-B64F-470F-882B-1AD84BD900B4}" destId="{B7AFDCE8-EF73-4CEC-B36F-5BA69FBC2191}" srcOrd="3" destOrd="0" presId="urn:microsoft.com/office/officeart/2005/8/layout/hProcess4"/>
    <dgm:cxn modelId="{9B29CD49-A1FB-4C4A-900F-CCDB09D7EC2A}" type="presParOf" srcId="{E02BBD6B-B64F-470F-882B-1AD84BD900B4}" destId="{F554C782-E629-41FC-BB79-0D1C2988E807}" srcOrd="4" destOrd="0" presId="urn:microsoft.com/office/officeart/2005/8/layout/hProcess4"/>
    <dgm:cxn modelId="{0A004D20-C8DA-42A1-AAD8-A050530EA1FA}" type="presParOf" srcId="{F554C782-E629-41FC-BB79-0D1C2988E807}" destId="{7B75D9F6-66E9-4D94-A690-6D7DD0146C46}" srcOrd="0" destOrd="0" presId="urn:microsoft.com/office/officeart/2005/8/layout/hProcess4"/>
    <dgm:cxn modelId="{1CDCA827-B13F-4AE7-87F8-2AE9C4816FEF}" type="presParOf" srcId="{F554C782-E629-41FC-BB79-0D1C2988E807}" destId="{4CA82AEF-AC91-4906-8E7A-6A0B860E7C56}" srcOrd="1" destOrd="0" presId="urn:microsoft.com/office/officeart/2005/8/layout/hProcess4"/>
    <dgm:cxn modelId="{D641E2B1-412B-4D61-82D7-72A9A70F3FB7}" type="presParOf" srcId="{F554C782-E629-41FC-BB79-0D1C2988E807}" destId="{402063C1-073B-41F0-A3A3-5FBEBA242810}" srcOrd="2" destOrd="0" presId="urn:microsoft.com/office/officeart/2005/8/layout/hProcess4"/>
    <dgm:cxn modelId="{FEE72876-93CC-43B9-9B89-86F01F0433CC}" type="presParOf" srcId="{F554C782-E629-41FC-BB79-0D1C2988E807}" destId="{8E23E898-8E9A-471E-8017-7D6EB563FE77}" srcOrd="3" destOrd="0" presId="urn:microsoft.com/office/officeart/2005/8/layout/hProcess4"/>
    <dgm:cxn modelId="{FA7AE4B9-91ED-4B7D-8980-2B051CCF403D}" type="presParOf" srcId="{F554C782-E629-41FC-BB79-0D1C2988E807}" destId="{22C448E1-740E-46F4-B3BA-70488B41C5C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F0F1-787E-471F-BC57-C7666E2AA73B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EEFD9-955C-435E-9E78-786BFE8EA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735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A3F3-C4A0-4F5B-A924-6AF9B11A266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18CB-5FF1-4A45-9D03-B2D2F52E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5214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18CB-5FF1-4A45-9D03-B2D2F52EE8E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32ADEB-2D69-484C-B9E4-EDAE89126846}" type="datetime1">
              <a:rPr lang="ru-RU" smtClean="0"/>
              <a:pPr/>
              <a:t>30.03.2016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AB4401-FE40-4BA5-846C-79782CF00B14}" type="datetime1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1F18CB-5FF1-4A45-9D03-B2D2F52EE8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764704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effectLst/>
              </a:rPr>
              <a:t>Активізація пізнавальної діяльності учнів </a:t>
            </a:r>
            <a:r>
              <a:rPr lang="uk-UA" sz="2800" b="1" i="1" dirty="0" smtClean="0">
                <a:solidFill>
                  <a:srgbClr val="00B050"/>
                </a:solidFill>
                <a:effectLst/>
              </a:rPr>
              <a:t/>
            </a:r>
            <a:br>
              <a:rPr lang="uk-UA" sz="2800" b="1" i="1" dirty="0" smtClean="0">
                <a:solidFill>
                  <a:srgbClr val="00B050"/>
                </a:solidFill>
                <a:effectLst/>
              </a:rPr>
            </a:br>
            <a:r>
              <a:rPr lang="uk-UA" sz="2800" b="1" i="1" dirty="0" smtClean="0">
                <a:solidFill>
                  <a:srgbClr val="00B050"/>
                </a:solidFill>
                <a:effectLst/>
              </a:rPr>
              <a:t>на </a:t>
            </a:r>
            <a:r>
              <a:rPr lang="uk-UA" sz="2800" b="1" i="1" dirty="0">
                <a:solidFill>
                  <a:srgbClr val="00B050"/>
                </a:solidFill>
                <a:effectLst/>
              </a:rPr>
              <a:t>уроках біології як один із способів </a:t>
            </a:r>
            <a:r>
              <a:rPr lang="uk-UA" sz="2800" b="1" i="1" dirty="0" smtClean="0">
                <a:solidFill>
                  <a:srgbClr val="00B050"/>
                </a:solidFill>
                <a:effectLst/>
              </a:rPr>
              <a:t/>
            </a:r>
            <a:br>
              <a:rPr lang="uk-UA" sz="2800" b="1" i="1" dirty="0" smtClean="0">
                <a:solidFill>
                  <a:srgbClr val="00B050"/>
                </a:solidFill>
                <a:effectLst/>
              </a:rPr>
            </a:br>
            <a:r>
              <a:rPr lang="uk-UA" sz="2800" b="1" i="1" dirty="0" smtClean="0">
                <a:solidFill>
                  <a:srgbClr val="00B050"/>
                </a:solidFill>
                <a:effectLst/>
              </a:rPr>
              <a:t>розвитку </a:t>
            </a:r>
            <a:r>
              <a:rPr lang="uk-UA" sz="2800" b="1" i="1" dirty="0">
                <a:solidFill>
                  <a:srgbClr val="00B050"/>
                </a:solidFill>
                <a:effectLst/>
              </a:rPr>
              <a:t>життєвих </a:t>
            </a:r>
            <a:r>
              <a:rPr lang="uk-UA" sz="2800" b="1" i="1" dirty="0" err="1" smtClean="0">
                <a:solidFill>
                  <a:srgbClr val="00B050"/>
                </a:solidFill>
                <a:effectLst/>
              </a:rPr>
              <a:t>компетентностей</a:t>
            </a:r>
            <a:r>
              <a:rPr lang="ru-RU" sz="2800" b="1" dirty="0">
                <a:solidFill>
                  <a:srgbClr val="00B050"/>
                </a:solidFill>
                <a:effectLst/>
              </a:rPr>
              <a:t/>
            </a:r>
            <a:br>
              <a:rPr lang="ru-RU" sz="2800" b="1" dirty="0">
                <a:solidFill>
                  <a:srgbClr val="00B050"/>
                </a:solidFill>
                <a:effectLst/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000"/>
                    </a14:imgEffect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12372">
            <a:off x="1471395" y="2609784"/>
            <a:ext cx="2738388" cy="3672408"/>
          </a:xfrm>
        </p:spPr>
      </p:pic>
      <p:sp>
        <p:nvSpPr>
          <p:cNvPr id="11" name="Текст 10"/>
          <p:cNvSpPr>
            <a:spLocks noGrp="1"/>
          </p:cNvSpPr>
          <p:nvPr>
            <p:ph sz="quarter" idx="14"/>
          </p:nvPr>
        </p:nvSpPr>
        <p:spPr>
          <a:xfrm>
            <a:off x="4648200" y="2420888"/>
            <a:ext cx="4343400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/>
              <a:t>Досвід роботи</a:t>
            </a:r>
            <a:endParaRPr lang="ru-RU" b="1" dirty="0"/>
          </a:p>
          <a:p>
            <a:pPr marL="0" indent="0" algn="ctr">
              <a:buNone/>
            </a:pPr>
            <a:r>
              <a:rPr lang="uk-UA" b="1" dirty="0" smtClean="0"/>
              <a:t>учителя біології Миколаївської загальноосвітньої школи І-ІІІ ступенів </a:t>
            </a:r>
            <a:r>
              <a:rPr lang="uk-UA" b="1" dirty="0" err="1" smtClean="0"/>
              <a:t>Зачепилівської</a:t>
            </a:r>
            <a:r>
              <a:rPr lang="uk-UA" b="1" dirty="0" smtClean="0"/>
              <a:t> районної ради Харківської області </a:t>
            </a:r>
          </a:p>
          <a:p>
            <a:pPr marL="0" indent="0" algn="ctr">
              <a:buNone/>
            </a:pPr>
            <a:r>
              <a:rPr lang="uk-UA" sz="3200" b="1" i="1" dirty="0" err="1" smtClean="0">
                <a:solidFill>
                  <a:srgbClr val="00B050"/>
                </a:solidFill>
              </a:rPr>
              <a:t>Коржевич</a:t>
            </a:r>
            <a:r>
              <a:rPr lang="uk-UA" sz="3200" b="1" i="1" dirty="0" smtClean="0">
                <a:solidFill>
                  <a:srgbClr val="00B050"/>
                </a:solidFill>
              </a:rPr>
              <a:t> Світлани Євгеніївни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9877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Інтерактивне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Суть:</a:t>
            </a:r>
          </a:p>
          <a:p>
            <a:r>
              <a:rPr lang="uk-UA" dirty="0" smtClean="0"/>
              <a:t>Навчання, занурене у спілкування між учасниками НВП.</a:t>
            </a:r>
          </a:p>
          <a:p>
            <a:r>
              <a:rPr lang="uk-UA" dirty="0" smtClean="0"/>
              <a:t>В основі лежать принципи особистісно-орієнтованого навчання, участі кожного учня.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Особливість: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Процес навчання відбувається в груповій спільній діяльності.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Методи:</a:t>
            </a:r>
          </a:p>
          <a:p>
            <a:pPr>
              <a:buFont typeface="Wingdings" pitchFamily="2" charset="2"/>
              <a:buChar char="q"/>
            </a:pPr>
            <a:r>
              <a:rPr lang="uk-UA" dirty="0" err="1" smtClean="0"/>
              <a:t>-</a:t>
            </a:r>
            <a:r>
              <a:rPr lang="uk-UA" b="1" dirty="0" err="1" smtClean="0">
                <a:solidFill>
                  <a:srgbClr val="00B050"/>
                </a:solidFill>
              </a:rPr>
              <a:t>презентації</a:t>
            </a:r>
            <a:endParaRPr lang="uk-UA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b="1" dirty="0" err="1" smtClean="0">
                <a:solidFill>
                  <a:srgbClr val="00B050"/>
                </a:solidFill>
              </a:rPr>
              <a:t>-демонстрації</a:t>
            </a:r>
            <a:endParaRPr lang="uk-UA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b="1" dirty="0" err="1" smtClean="0">
                <a:solidFill>
                  <a:srgbClr val="00B050"/>
                </a:solidFill>
              </a:rPr>
              <a:t>-робота</a:t>
            </a:r>
            <a:r>
              <a:rPr lang="uk-UA" b="1" dirty="0" smtClean="0">
                <a:solidFill>
                  <a:srgbClr val="00B050"/>
                </a:solidFill>
              </a:rPr>
              <a:t> в групах</a:t>
            </a:r>
          </a:p>
          <a:p>
            <a:pPr>
              <a:buFont typeface="Wingdings" pitchFamily="2" charset="2"/>
              <a:buChar char="q"/>
            </a:pPr>
            <a:r>
              <a:rPr lang="uk-UA" b="1" dirty="0" err="1" smtClean="0">
                <a:solidFill>
                  <a:srgbClr val="00B050"/>
                </a:solidFill>
              </a:rPr>
              <a:t>-зворотній</a:t>
            </a:r>
            <a:r>
              <a:rPr lang="uk-UA" b="1" dirty="0" smtClean="0">
                <a:solidFill>
                  <a:srgbClr val="00B050"/>
                </a:solidFill>
              </a:rPr>
              <a:t> зв'язок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5372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Групові форми роботи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204865"/>
            <a:ext cx="4343400" cy="396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Переваги:</a:t>
            </a:r>
          </a:p>
          <a:p>
            <a:r>
              <a:rPr lang="uk-UA" dirty="0" smtClean="0"/>
              <a:t>Може застосовуватися на різних етапах уроку</a:t>
            </a:r>
          </a:p>
          <a:p>
            <a:r>
              <a:rPr lang="uk-UA" dirty="0" smtClean="0"/>
              <a:t>Реалізація природного прагнення до спілкування</a:t>
            </a:r>
          </a:p>
          <a:p>
            <a:r>
              <a:rPr lang="uk-UA" dirty="0" smtClean="0"/>
              <a:t>Сприяє досягненню учнями вищих результатів засвоєння і формування знань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47754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Підготовка учнями презентацій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348880"/>
            <a:ext cx="4343400" cy="39757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Діє основний закон засвоєння знань: </a:t>
            </a:r>
            <a:r>
              <a:rPr lang="uk-UA" b="1" dirty="0" smtClean="0">
                <a:solidFill>
                  <a:srgbClr val="002060"/>
                </a:solidFill>
              </a:rPr>
              <a:t>сприйняття – осмислення – запам'ятовування – практичне застосування.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3542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 проектів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   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Особливості:</a:t>
            </a:r>
          </a:p>
          <a:p>
            <a:r>
              <a:rPr lang="uk-UA" dirty="0"/>
              <a:t>м</a:t>
            </a:r>
            <a:r>
              <a:rPr lang="uk-UA" dirty="0" smtClean="0"/>
              <a:t>отиваційний характер навчання;</a:t>
            </a:r>
          </a:p>
          <a:p>
            <a:r>
              <a:rPr lang="uk-UA" dirty="0"/>
              <a:t>р</a:t>
            </a:r>
            <a:r>
              <a:rPr lang="uk-UA" dirty="0" smtClean="0"/>
              <a:t>еалістичність навчання;</a:t>
            </a:r>
          </a:p>
          <a:p>
            <a:r>
              <a:rPr lang="uk-UA" dirty="0"/>
              <a:t>а</a:t>
            </a:r>
            <a:r>
              <a:rPr lang="uk-UA" dirty="0" smtClean="0"/>
              <a:t>ктивна участь учнів на всіх етапах роботи;</a:t>
            </a:r>
          </a:p>
          <a:p>
            <a:r>
              <a:rPr lang="uk-UA" dirty="0"/>
              <a:t>с</a:t>
            </a:r>
            <a:r>
              <a:rPr lang="uk-UA" dirty="0" smtClean="0"/>
              <a:t>півпраця школярів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  <p:sp>
        <p:nvSpPr>
          <p:cNvPr id="4" name="TextBox 3"/>
          <p:cNvSpPr txBox="1"/>
          <p:nvPr/>
        </p:nvSpPr>
        <p:spPr>
          <a:xfrm>
            <a:off x="611560" y="6093296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442268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Персональний </a:t>
            </a:r>
            <a:r>
              <a:rPr lang="uk-UA" dirty="0" err="1" smtClean="0"/>
              <a:t>веб-сайт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389" y="2247900"/>
            <a:ext cx="6205221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Результативність впровадження ЕПД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92168039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884175740"/>
              </p:ext>
            </p:extLst>
          </p:nvPr>
        </p:nvGraphicFramePr>
        <p:xfrm>
          <a:off x="4645025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60932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889174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Результативність впровадження ЕПД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66909604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628495100"/>
              </p:ext>
            </p:extLst>
          </p:nvPr>
        </p:nvGraphicFramePr>
        <p:xfrm>
          <a:off x="4645025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2204864"/>
            <a:ext cx="12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 клас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 клас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62373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621593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Результативність ЕПД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79712" y="37890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6093296"/>
            <a:ext cx="140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Нагороди учнів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“Джміль</a:t>
            </a:r>
            <a:r>
              <a:rPr lang="uk-UA" dirty="0" smtClean="0"/>
              <a:t> та </a:t>
            </a:r>
            <a:r>
              <a:rPr lang="uk-UA" dirty="0" err="1" smtClean="0"/>
              <a:t>бджілка”</a:t>
            </a:r>
            <a:endParaRPr lang="ru-RU" dirty="0"/>
          </a:p>
        </p:txBody>
      </p:sp>
      <p:pic>
        <p:nvPicPr>
          <p:cNvPr id="14" name="Содержимое 13" descr="img0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54499" y="2947988"/>
            <a:ext cx="2272601" cy="317182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Конкурс екологічних агітбригад</a:t>
            </a:r>
            <a:endParaRPr lang="ru-RU" dirty="0"/>
          </a:p>
        </p:txBody>
      </p:sp>
      <p:pic>
        <p:nvPicPr>
          <p:cNvPr id="16" name="Содержимое 15" descr="img06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01724" y="2944813"/>
            <a:ext cx="2287077" cy="3171825"/>
          </a:xfrm>
        </p:spPr>
      </p:pic>
      <p:sp>
        <p:nvSpPr>
          <p:cNvPr id="17" name="TextBox 16"/>
          <p:cNvSpPr txBox="1"/>
          <p:nvPr/>
        </p:nvSpPr>
        <p:spPr>
          <a:xfrm>
            <a:off x="1259632" y="64533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8714869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520280" cy="3888432"/>
          </a:xfrm>
          <a:prstGeom prst="rect">
            <a:avLst/>
          </a:prstGeom>
        </p:spPr>
      </p:pic>
      <p:pic>
        <p:nvPicPr>
          <p:cNvPr id="11" name="Рисунок 10" descr="img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132856"/>
            <a:ext cx="3024336" cy="3312368"/>
          </a:xfrm>
          <a:prstGeom prst="rect">
            <a:avLst/>
          </a:prstGeom>
        </p:spPr>
      </p:pic>
      <p:pic>
        <p:nvPicPr>
          <p:cNvPr id="12" name="Рисунок 11" descr="img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844824"/>
            <a:ext cx="2448271" cy="3888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7647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0070C0"/>
                </a:solidFill>
              </a:rPr>
              <a:t>Мої нагороди 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Моє педагогічне кредо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4191000" cy="3473177"/>
          </a:xfr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4000" b="1" i="1" dirty="0">
                <a:solidFill>
                  <a:srgbClr val="00B050"/>
                </a:solidFill>
              </a:rPr>
              <a:t>«Поганий вчитель подає істину, </a:t>
            </a:r>
            <a:endParaRPr lang="uk-UA" sz="4000" b="1" i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4000" b="1" i="1" dirty="0" smtClean="0">
                <a:solidFill>
                  <a:srgbClr val="00B050"/>
                </a:solidFill>
              </a:rPr>
              <a:t>хороший </a:t>
            </a:r>
            <a:r>
              <a:rPr lang="uk-UA" sz="4000" b="1" i="1" dirty="0">
                <a:solidFill>
                  <a:srgbClr val="00B050"/>
                </a:solidFill>
              </a:rPr>
              <a:t>– учить її знаходити</a:t>
            </a:r>
            <a:r>
              <a:rPr lang="uk-UA" sz="4000" b="1" i="1" dirty="0" smtClean="0">
                <a:solidFill>
                  <a:srgbClr val="00B050"/>
                </a:solidFill>
              </a:rPr>
              <a:t>»</a:t>
            </a:r>
          </a:p>
          <a:p>
            <a:pPr marL="0" indent="0" algn="r">
              <a:buNone/>
            </a:pPr>
            <a:r>
              <a:rPr lang="uk-UA" sz="3200" i="1" dirty="0" smtClean="0">
                <a:solidFill>
                  <a:srgbClr val="0070C0"/>
                </a:solidFill>
              </a:rPr>
              <a:t>(</a:t>
            </a:r>
            <a:r>
              <a:rPr lang="uk-UA" sz="3200" i="1" dirty="0" err="1">
                <a:solidFill>
                  <a:srgbClr val="0070C0"/>
                </a:solidFill>
              </a:rPr>
              <a:t>Дистирвег</a:t>
            </a:r>
            <a:r>
              <a:rPr lang="uk-UA" sz="3200" i="1" dirty="0">
                <a:solidFill>
                  <a:srgbClr val="0070C0"/>
                </a:solidFill>
              </a:rPr>
              <a:t>)</a:t>
            </a:r>
            <a:endParaRPr lang="ru-RU" sz="3200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258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Мої нагороди </a:t>
            </a:r>
            <a:endParaRPr lang="ru-RU" dirty="0"/>
          </a:p>
        </p:txBody>
      </p:sp>
      <p:pic>
        <p:nvPicPr>
          <p:cNvPr id="5" name="Содержимое 4" descr="img05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22543" y="2239963"/>
            <a:ext cx="2730164" cy="3876675"/>
          </a:xfrm>
        </p:spPr>
      </p:pic>
      <p:pic>
        <p:nvPicPr>
          <p:cNvPr id="6" name="Содержимое 5" descr="img05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161916" y="2239963"/>
            <a:ext cx="2769868" cy="3876675"/>
          </a:xfrm>
        </p:spPr>
      </p:pic>
      <p:sp>
        <p:nvSpPr>
          <p:cNvPr id="7" name="TextBox 6"/>
          <p:cNvSpPr txBox="1"/>
          <p:nvPr/>
        </p:nvSpPr>
        <p:spPr>
          <a:xfrm>
            <a:off x="539552" y="63093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Коржевич</a:t>
            </a:r>
            <a:r>
              <a:rPr lang="uk-UA" sz="1400" dirty="0" smtClean="0"/>
              <a:t> С.Є.</a:t>
            </a:r>
            <a:endParaRPr lang="ru-RU" sz="1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33843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Самоосвіта</a:t>
            </a: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Поповнення </a:t>
            </a:r>
            <a:r>
              <a:rPr lang="uk-UA" dirty="0" err="1">
                <a:latin typeface="Franklin Gothic Medium" pitchFamily="34" charset="0"/>
              </a:rPr>
              <a:t>портфоліо</a:t>
            </a:r>
            <a:r>
              <a:rPr lang="uk-UA" dirty="0">
                <a:latin typeface="Franklin Gothic Medium" pitchFamily="34" charset="0"/>
              </a:rPr>
              <a:t> матеріалами </a:t>
            </a:r>
            <a:r>
              <a:rPr lang="uk-UA" dirty="0" smtClean="0">
                <a:latin typeface="Franklin Gothic Medium" pitchFamily="34" charset="0"/>
              </a:rPr>
              <a:t>уроків, позакласних заходів </a:t>
            </a:r>
            <a:r>
              <a:rPr lang="uk-UA" dirty="0">
                <a:latin typeface="Franklin Gothic Medium" pitchFamily="34" charset="0"/>
              </a:rPr>
              <a:t>з </a:t>
            </a:r>
            <a:r>
              <a:rPr lang="uk-UA" dirty="0" smtClean="0">
                <a:latin typeface="Franklin Gothic Medium" pitchFamily="34" charset="0"/>
              </a:rPr>
              <a:t> теми</a:t>
            </a:r>
            <a:endParaRPr lang="uk-UA" dirty="0"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 Робота над  </a:t>
            </a:r>
            <a:r>
              <a:rPr lang="uk-UA" dirty="0" err="1" smtClean="0">
                <a:latin typeface="Franklin Gothic Medium" pitchFamily="34" charset="0"/>
              </a:rPr>
              <a:t>веб-сайтом</a:t>
            </a:r>
            <a:endParaRPr lang="uk-UA" dirty="0" smtClean="0"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Методичні розробки </a:t>
            </a: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Науково-дослідницька діяльність учнів</a:t>
            </a: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Пошук нових шляхів для реалізації завдань досвіду</a:t>
            </a:r>
          </a:p>
          <a:p>
            <a:pPr>
              <a:buFontTx/>
              <a:buChar char="-"/>
            </a:pPr>
            <a:r>
              <a:rPr lang="uk-UA" dirty="0" smtClean="0">
                <a:latin typeface="Franklin Gothic Medium" pitchFamily="34" charset="0"/>
              </a:rPr>
              <a:t>Підтримка творчого розвитку учнів, здібностей та обдарувань</a:t>
            </a:r>
          </a:p>
          <a:p>
            <a:pPr>
              <a:buFontTx/>
              <a:buChar char="-"/>
            </a:pPr>
            <a:endParaRPr lang="uk-UA" dirty="0" smtClean="0">
              <a:latin typeface="Franklin Gothic Medium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Шляхи вдосконалення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47876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86916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C00000"/>
                </a:solidFill>
              </a:rPr>
              <a:t>Дякую за увагу!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741682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Я рада, що чогось  ще не умію,</a:t>
            </a:r>
          </a:p>
          <a:p>
            <a:r>
              <a:rPr lang="uk-UA" sz="3600" b="1" i="1" dirty="0">
                <a:solidFill>
                  <a:srgbClr val="00B050"/>
                </a:solidFill>
              </a:rPr>
              <a:t>Однак цього ніскільки не боюся,</a:t>
            </a:r>
          </a:p>
          <a:p>
            <a:r>
              <a:rPr lang="uk-UA" sz="3600" b="1" i="1" dirty="0">
                <a:solidFill>
                  <a:srgbClr val="00B050"/>
                </a:solidFill>
              </a:rPr>
              <a:t>Бо щось, чого робити ще не смію,</a:t>
            </a:r>
          </a:p>
          <a:p>
            <a:r>
              <a:rPr lang="uk-UA" sz="3600" b="1" i="1" dirty="0">
                <a:solidFill>
                  <a:srgbClr val="00B050"/>
                </a:solidFill>
              </a:rPr>
              <a:t>Дарує віру в те, що ще навчуся</a:t>
            </a:r>
            <a:endParaRPr lang="ru-RU" sz="3600" b="1" i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010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Активізація </a:t>
            </a:r>
            <a:r>
              <a:rPr lang="uk-UA" b="1" dirty="0">
                <a:solidFill>
                  <a:srgbClr val="FF0000"/>
                </a:solidFill>
              </a:rPr>
              <a:t>пізнавальної діяльності  </a:t>
            </a:r>
            <a:r>
              <a:rPr lang="uk-UA" dirty="0"/>
              <a:t>учнів шляхом втілення </a:t>
            </a:r>
            <a:r>
              <a:rPr lang="uk-UA" b="1" dirty="0">
                <a:solidFill>
                  <a:srgbClr val="FF0000"/>
                </a:solidFill>
              </a:rPr>
              <a:t>інтерактивних</a:t>
            </a:r>
            <a:r>
              <a:rPr lang="uk-UA" dirty="0"/>
              <a:t> технологій на уроках біології,  що </a:t>
            </a:r>
            <a:r>
              <a:rPr lang="uk-UA" b="1" u="sng" dirty="0"/>
              <a:t>сприяє розвитку життєвих </a:t>
            </a:r>
            <a:r>
              <a:rPr lang="uk-UA" b="1" u="sng" dirty="0" err="1"/>
              <a:t>компетентностей</a:t>
            </a:r>
            <a:r>
              <a:rPr lang="uk-UA" b="1" u="sng" dirty="0"/>
              <a:t>,  підвищенню якості знань</a:t>
            </a:r>
            <a:r>
              <a:rPr lang="uk-UA" dirty="0"/>
              <a:t>. </a:t>
            </a:r>
            <a:endParaRPr lang="ru-RU" dirty="0"/>
          </a:p>
          <a:p>
            <a:pPr fontAlgn="base"/>
            <a:r>
              <a:rPr lang="uk-UA" dirty="0"/>
              <a:t> Учень є </a:t>
            </a:r>
            <a:r>
              <a:rPr lang="uk-UA" b="1" dirty="0">
                <a:solidFill>
                  <a:srgbClr val="FF0000"/>
                </a:solidFill>
              </a:rPr>
              <a:t>активним</a:t>
            </a:r>
            <a:r>
              <a:rPr lang="uk-UA" dirty="0"/>
              <a:t> учасником навчально-виховного процесу.</a:t>
            </a:r>
            <a:endParaRPr lang="ru-RU" dirty="0"/>
          </a:p>
          <a:p>
            <a:r>
              <a:rPr lang="uk-UA" dirty="0"/>
              <a:t>   </a:t>
            </a:r>
            <a:r>
              <a:rPr lang="uk-UA" b="1" u="sng" dirty="0"/>
              <a:t>Головним завданням навчання </a:t>
            </a:r>
            <a:r>
              <a:rPr lang="uk-UA" dirty="0"/>
              <a:t>стає не передача учневі готових знань, а </a:t>
            </a:r>
            <a:r>
              <a:rPr lang="uk-UA" b="1" dirty="0">
                <a:solidFill>
                  <a:srgbClr val="FF0000"/>
                </a:solidFill>
              </a:rPr>
              <a:t>формування вмінь самостійно здобувати й опрацьовувати інформацію.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Ідея досвіду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3689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Пізнавальна діяльність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12776"/>
            <a:ext cx="4191000" cy="1944216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i="1" dirty="0" err="1">
                <a:solidFill>
                  <a:srgbClr val="002060"/>
                </a:solidFill>
              </a:rPr>
              <a:t>Активність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навчання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формується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процесі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пізнавальної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діяльності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характеризується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прагненням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пізнання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розумовим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напруженням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виявленням</a:t>
            </a:r>
            <a:r>
              <a:rPr lang="ru-RU" b="1" i="1" dirty="0">
                <a:solidFill>
                  <a:srgbClr val="002060"/>
                </a:solidFill>
              </a:rPr>
              <a:t> морально-</a:t>
            </a:r>
            <a:r>
              <a:rPr lang="ru-RU" b="1" i="1" dirty="0" err="1">
                <a:solidFill>
                  <a:srgbClr val="002060"/>
                </a:solidFill>
              </a:rPr>
              <a:t>вольових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якостей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учня</a:t>
            </a:r>
            <a:r>
              <a:rPr lang="ru-RU" b="1" i="1" dirty="0">
                <a:solidFill>
                  <a:srgbClr val="002060"/>
                </a:solidFill>
              </a:rPr>
              <a:t>, і в той же час сама </a:t>
            </a:r>
            <a:r>
              <a:rPr lang="ru-RU" b="1" i="1" dirty="0" err="1">
                <a:solidFill>
                  <a:srgbClr val="002060"/>
                </a:solidFill>
              </a:rPr>
              <a:t>активність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впливає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якість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діяльності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212976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«Не тільки сама істина дає впевненість, але й пошук її»</a:t>
            </a:r>
          </a:p>
          <a:p>
            <a:pPr algn="r"/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                     </a:t>
            </a:r>
            <a:r>
              <a:rPr lang="uk-UA" sz="2000" i="1" dirty="0" smtClean="0">
                <a:solidFill>
                  <a:srgbClr val="0070C0"/>
                </a:solidFill>
              </a:rPr>
              <a:t>Б.Паскаль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271251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Концепція пізнавальної активності особистості (В.Сухомлинський)</a:t>
            </a:r>
          </a:p>
          <a:p>
            <a:r>
              <a:rPr lang="uk-UA" dirty="0" smtClean="0"/>
              <a:t>Розробки елементів інтерактивного навчання (В.Сухомлинський)</a:t>
            </a:r>
          </a:p>
          <a:p>
            <a:r>
              <a:rPr lang="uk-UA" dirty="0" smtClean="0"/>
              <a:t>Ідея інтерактивних форм і методів навчання (О.</a:t>
            </a:r>
            <a:r>
              <a:rPr lang="uk-UA" dirty="0" err="1" smtClean="0"/>
              <a:t>Пометун</a:t>
            </a:r>
            <a:r>
              <a:rPr lang="uk-UA" dirty="0" smtClean="0"/>
              <a:t>, О.</a:t>
            </a:r>
            <a:r>
              <a:rPr lang="uk-UA" dirty="0" err="1" smtClean="0"/>
              <a:t>Пироженко</a:t>
            </a:r>
            <a:r>
              <a:rPr lang="uk-UA" dirty="0" smtClean="0"/>
              <a:t>)</a:t>
            </a:r>
          </a:p>
          <a:p>
            <a:r>
              <a:rPr lang="uk-UA" dirty="0" smtClean="0"/>
              <a:t>Технологія проблемного навчання (Т.Ільїна, Г.Вернер ін.)</a:t>
            </a:r>
          </a:p>
          <a:p>
            <a:r>
              <a:rPr lang="uk-UA" dirty="0" smtClean="0"/>
              <a:t>Технологія «Метод проектів» (В.</a:t>
            </a:r>
            <a:r>
              <a:rPr lang="uk-UA" dirty="0" err="1" smtClean="0"/>
              <a:t>Гузєєв</a:t>
            </a:r>
            <a:r>
              <a:rPr lang="uk-UA" dirty="0" smtClean="0"/>
              <a:t>)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Педагогічні ідеї досвіду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2716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 </a:t>
            </a:r>
            <a:r>
              <a:rPr lang="uk-UA" sz="4400" dirty="0" smtClean="0"/>
              <a:t>Підвищення якості знань</a:t>
            </a:r>
          </a:p>
          <a:p>
            <a:r>
              <a:rPr lang="uk-UA" sz="4400" dirty="0" smtClean="0"/>
              <a:t> </a:t>
            </a:r>
            <a:r>
              <a:rPr lang="uk-UA" sz="4400" dirty="0"/>
              <a:t>М</a:t>
            </a:r>
            <a:r>
              <a:rPr lang="uk-UA" sz="4400" dirty="0" smtClean="0"/>
              <a:t>отивація навчання</a:t>
            </a:r>
          </a:p>
          <a:p>
            <a:r>
              <a:rPr lang="uk-UA" sz="4400" dirty="0" smtClean="0"/>
              <a:t> Розвиток творчої активності та компетентності учнів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Актуальність досвіду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258" y="5949280"/>
            <a:ext cx="252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88104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sz="3600" b="1" dirty="0"/>
              <a:t>В</a:t>
            </a:r>
            <a:r>
              <a:rPr lang="uk-UA" sz="3600" b="1" dirty="0" smtClean="0"/>
              <a:t>ивчити</a:t>
            </a:r>
            <a:r>
              <a:rPr lang="uk-UA" sz="3600" dirty="0" smtClean="0"/>
              <a:t> </a:t>
            </a:r>
            <a:r>
              <a:rPr lang="uk-UA" sz="3600" b="1" dirty="0"/>
              <a:t>особливості  інтерактивних </a:t>
            </a:r>
            <a:r>
              <a:rPr lang="uk-UA" sz="3600" dirty="0"/>
              <a:t>технологій  та перевірити їх вплив на розвиток пізнавальної діяльності </a:t>
            </a:r>
            <a:r>
              <a:rPr lang="uk-UA" sz="3600" dirty="0" smtClean="0"/>
              <a:t>учнів</a:t>
            </a:r>
            <a:endParaRPr lang="ru-RU" sz="3600" dirty="0"/>
          </a:p>
          <a:p>
            <a:pPr lvl="0" algn="just"/>
            <a:r>
              <a:rPr lang="uk-UA" sz="3600" b="1" dirty="0"/>
              <a:t>Р</a:t>
            </a:r>
            <a:r>
              <a:rPr lang="uk-UA" sz="3600" b="1" dirty="0" smtClean="0"/>
              <a:t>озвивати</a:t>
            </a:r>
            <a:r>
              <a:rPr lang="uk-UA" sz="3600" dirty="0" smtClean="0"/>
              <a:t> </a:t>
            </a:r>
            <a:r>
              <a:rPr lang="uk-UA" sz="3600" dirty="0"/>
              <a:t>стійкий </a:t>
            </a:r>
            <a:r>
              <a:rPr lang="uk-UA" sz="3600" b="1" dirty="0">
                <a:solidFill>
                  <a:srgbClr val="FF0000"/>
                </a:solidFill>
              </a:rPr>
              <a:t>інтерес</a:t>
            </a:r>
            <a:r>
              <a:rPr lang="uk-UA" sz="3600" dirty="0"/>
              <a:t> до </a:t>
            </a:r>
            <a:r>
              <a:rPr lang="uk-UA" sz="3600" dirty="0" smtClean="0"/>
              <a:t>предмету</a:t>
            </a:r>
            <a:endParaRPr lang="ru-RU" sz="3600" dirty="0"/>
          </a:p>
          <a:p>
            <a:pPr lvl="0" algn="just"/>
            <a:r>
              <a:rPr lang="uk-UA" sz="3600" b="1" dirty="0"/>
              <a:t>П</a:t>
            </a:r>
            <a:r>
              <a:rPr lang="uk-UA" sz="3600" b="1" dirty="0" smtClean="0"/>
              <a:t>ідвищити</a:t>
            </a:r>
            <a:r>
              <a:rPr lang="uk-UA" sz="3600" dirty="0" smtClean="0"/>
              <a:t> </a:t>
            </a:r>
            <a:r>
              <a:rPr lang="uk-UA" sz="3600" b="1" dirty="0">
                <a:solidFill>
                  <a:srgbClr val="FF0000"/>
                </a:solidFill>
              </a:rPr>
              <a:t>якість</a:t>
            </a:r>
            <a:r>
              <a:rPr lang="uk-UA" sz="3600" dirty="0"/>
              <a:t> навчальних досягнень учнів з  </a:t>
            </a:r>
            <a:r>
              <a:rPr lang="uk-UA" sz="3600" dirty="0" smtClean="0"/>
              <a:t>біології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 досвіду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89069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8405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err="1">
                <a:solidFill>
                  <a:srgbClr val="FF0000"/>
                </a:solidFill>
              </a:rPr>
              <a:t>Активізувати</a:t>
            </a:r>
            <a:r>
              <a:rPr lang="ru-RU" dirty="0"/>
              <a:t> </a:t>
            </a:r>
            <a:r>
              <a:rPr lang="ru-RU" dirty="0" err="1"/>
              <a:t>пізнавальну</a:t>
            </a:r>
            <a:r>
              <a:rPr lang="ru-RU" dirty="0"/>
              <a:t> </a:t>
            </a:r>
            <a:r>
              <a:rPr lang="ru-RU" dirty="0" err="1"/>
              <a:t>діяльніст</a:t>
            </a:r>
            <a:r>
              <a:rPr lang="uk-UA" dirty="0"/>
              <a:t>ь 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uk-UA" dirty="0"/>
              <a:t>; </a:t>
            </a:r>
            <a:r>
              <a:rPr lang="uk-UA" dirty="0">
                <a:solidFill>
                  <a:srgbClr val="FF0000"/>
                </a:solidFill>
              </a:rPr>
              <a:t>мотивувати</a:t>
            </a:r>
            <a:r>
              <a:rPr lang="uk-UA" dirty="0"/>
              <a:t> їх до навчання.</a:t>
            </a:r>
            <a:endParaRPr lang="ru-RU" dirty="0"/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Залучити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до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uk-UA" dirty="0"/>
              <a:t>.</a:t>
            </a:r>
            <a:endParaRPr lang="ru-RU" dirty="0"/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Розвивати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колективного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uk-UA" dirty="0"/>
              <a:t>.</a:t>
            </a:r>
            <a:endParaRPr lang="ru-RU" dirty="0"/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Формувати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uk-UA" dirty="0"/>
              <a:t>.</a:t>
            </a:r>
            <a:endParaRPr lang="ru-RU" dirty="0"/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Впроваджувати</a:t>
            </a:r>
            <a:r>
              <a:rPr lang="ru-RU" dirty="0"/>
              <a:t>  </a:t>
            </a:r>
            <a:r>
              <a:rPr lang="ru-RU" dirty="0" err="1"/>
              <a:t>ін</a:t>
            </a:r>
            <a:r>
              <a:rPr lang="uk-UA" dirty="0" err="1"/>
              <a:t>терактивні</a:t>
            </a:r>
            <a:r>
              <a:rPr lang="ru-RU" dirty="0"/>
              <a:t> </a:t>
            </a:r>
            <a:r>
              <a:rPr lang="ru-RU" dirty="0" err="1" smtClean="0"/>
              <a:t>технології</a:t>
            </a:r>
            <a:r>
              <a:rPr lang="ru-RU" dirty="0"/>
              <a:t>.</a:t>
            </a:r>
          </a:p>
          <a:p>
            <a:pPr lvl="0" algn="just"/>
            <a:r>
              <a:rPr lang="ru-RU" dirty="0" err="1">
                <a:solidFill>
                  <a:srgbClr val="FF0000"/>
                </a:solidFill>
              </a:rPr>
              <a:t>Показати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ефективність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uk-UA" dirty="0" err="1"/>
              <a:t>терактивних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uk-UA" dirty="0"/>
              <a:t>навчання біології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Завдання педагогічної діяльності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9648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</a:rPr>
              <a:t>Нетрадиційні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Творчість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вчителя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+ </a:t>
            </a:r>
            <a:r>
              <a:rPr lang="ru-RU" b="1" dirty="0" err="1" smtClean="0">
                <a:solidFill>
                  <a:srgbClr val="FF0000"/>
                </a:solidFill>
              </a:rPr>
              <a:t>творчість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учня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об'єднані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загальній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справі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проста формула </a:t>
            </a:r>
            <a:r>
              <a:rPr lang="ru-RU" b="1" dirty="0" smtClean="0">
                <a:solidFill>
                  <a:srgbClr val="002060"/>
                </a:solidFill>
              </a:rPr>
              <a:t>нестандартного </a:t>
            </a:r>
            <a:r>
              <a:rPr lang="ru-RU" b="1" dirty="0">
                <a:solidFill>
                  <a:srgbClr val="002060"/>
                </a:solidFill>
              </a:rPr>
              <a:t>уроку</a:t>
            </a:r>
            <a:r>
              <a:rPr lang="ru-RU" dirty="0" smtClean="0"/>
              <a:t>.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Урок-прес-конференція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Урок-екскурсія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Урок-суд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Урок-диспут</a:t>
            </a:r>
          </a:p>
          <a:p>
            <a:pPr>
              <a:buNone/>
            </a:pP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564904"/>
            <a:ext cx="3803650" cy="3039765"/>
          </a:xfrm>
        </p:spPr>
      </p:pic>
      <p:sp>
        <p:nvSpPr>
          <p:cNvPr id="6" name="TextBox 5"/>
          <p:cNvSpPr txBox="1"/>
          <p:nvPr/>
        </p:nvSpPr>
        <p:spPr>
          <a:xfrm>
            <a:off x="5076056" y="6021288"/>
            <a:ext cx="37764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34445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Коржевич</a:t>
            </a:r>
            <a:r>
              <a:rPr lang="uk-UA" dirty="0" smtClean="0"/>
              <a:t> С.Є.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75609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473</TotalTime>
  <Words>590</Words>
  <Application>Microsoft Office PowerPoint</Application>
  <PresentationFormat>Экран (4:3)</PresentationFormat>
  <Paragraphs>124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Активізація пізнавальної діяльності учнів  на уроках біології як один із способів  розвитку життєвих компетентностей </vt:lpstr>
      <vt:lpstr>   Моє педагогічне кредо</vt:lpstr>
      <vt:lpstr>Ідея досвіду </vt:lpstr>
      <vt:lpstr>Пізнавальна діяльність</vt:lpstr>
      <vt:lpstr>Педагогічні ідеї досвіду</vt:lpstr>
      <vt:lpstr>Актуальність досвіду </vt:lpstr>
      <vt:lpstr>Мета досвіду</vt:lpstr>
      <vt:lpstr> Завдання педагогічної діяльності</vt:lpstr>
      <vt:lpstr>Нетрадиційні форми навчання </vt:lpstr>
      <vt:lpstr>Інтерактивне навчання</vt:lpstr>
      <vt:lpstr>Групові форми роботи</vt:lpstr>
      <vt:lpstr> Підготовка учнями презентацій</vt:lpstr>
      <vt:lpstr>Метод проектів</vt:lpstr>
      <vt:lpstr>Персональний веб-сайт</vt:lpstr>
      <vt:lpstr>Результативність впровадження ЕПД</vt:lpstr>
      <vt:lpstr>Результативність впровадження ЕПД</vt:lpstr>
      <vt:lpstr>Результативність ЕПД</vt:lpstr>
      <vt:lpstr>Нагороди учнів</vt:lpstr>
      <vt:lpstr>Слайд 19</vt:lpstr>
      <vt:lpstr>Мої нагороди </vt:lpstr>
      <vt:lpstr>Шляхи вдосконалення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роботи</dc:title>
  <dc:creator>User</dc:creator>
  <cp:lastModifiedBy>User</cp:lastModifiedBy>
  <cp:revision>36</cp:revision>
  <dcterms:created xsi:type="dcterms:W3CDTF">2016-03-23T17:22:10Z</dcterms:created>
  <dcterms:modified xsi:type="dcterms:W3CDTF">2016-03-29T22:38:14Z</dcterms:modified>
</cp:coreProperties>
</file>