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1" r:id="rId4"/>
    <p:sldId id="262" r:id="rId5"/>
    <p:sldId id="263" r:id="rId6"/>
    <p:sldId id="264" r:id="rId7"/>
    <p:sldId id="272" r:id="rId8"/>
    <p:sldId id="265" r:id="rId9"/>
    <p:sldId id="267" r:id="rId10"/>
    <p:sldId id="266" r:id="rId11"/>
    <p:sldId id="268" r:id="rId12"/>
    <p:sldId id="269" r:id="rId13"/>
    <p:sldId id="274" r:id="rId14"/>
    <p:sldId id="27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F0F1-787E-471F-BC57-C7666E2AA73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EEFD9-955C-435E-9E78-786BFE8E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735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A3F3-C4A0-4F5B-A924-6AF9B11A266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18CB-5FF1-4A45-9D03-B2D2F52E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214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18CB-5FF1-4A45-9D03-B2D2F52EE8EF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32ADEB-2D69-484C-B9E4-EDAE89126846}" type="datetime1">
              <a:rPr lang="ru-RU" smtClean="0"/>
              <a:t>24.03.2016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effectLst/>
              </a:rPr>
              <a:t>Активізація пізнавальної діяльності учнів </a:t>
            </a:r>
            <a:r>
              <a:rPr lang="uk-UA" sz="2400" b="1" i="1" dirty="0" smtClean="0">
                <a:effectLst/>
              </a:rPr>
              <a:t/>
            </a:r>
            <a:br>
              <a:rPr lang="uk-UA" sz="2400" b="1" i="1" dirty="0" smtClean="0">
                <a:effectLst/>
              </a:rPr>
            </a:br>
            <a:r>
              <a:rPr lang="uk-UA" sz="2400" b="1" i="1" dirty="0" smtClean="0">
                <a:effectLst/>
              </a:rPr>
              <a:t>на </a:t>
            </a:r>
            <a:r>
              <a:rPr lang="uk-UA" sz="2400" b="1" i="1" dirty="0">
                <a:effectLst/>
              </a:rPr>
              <a:t>уроках біології як один із способів </a:t>
            </a:r>
            <a:r>
              <a:rPr lang="uk-UA" sz="2400" b="1" i="1" dirty="0" smtClean="0">
                <a:effectLst/>
              </a:rPr>
              <a:t/>
            </a:r>
            <a:br>
              <a:rPr lang="uk-UA" sz="2400" b="1" i="1" dirty="0" smtClean="0">
                <a:effectLst/>
              </a:rPr>
            </a:br>
            <a:r>
              <a:rPr lang="uk-UA" sz="2400" b="1" i="1" dirty="0" smtClean="0">
                <a:effectLst/>
              </a:rPr>
              <a:t>розвитку </a:t>
            </a:r>
            <a:r>
              <a:rPr lang="uk-UA" sz="2400" b="1" i="1" dirty="0">
                <a:effectLst/>
              </a:rPr>
              <a:t>життєвих </a:t>
            </a:r>
            <a:r>
              <a:rPr lang="uk-UA" sz="2400" b="1" i="1" dirty="0" err="1" smtClean="0">
                <a:effectLst/>
              </a:rPr>
              <a:t>компетентностей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sp>
        <p:nvSpPr>
          <p:cNvPr id="11" name="Текст 10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3434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600" dirty="0"/>
              <a:t>Досвід роботи</a:t>
            </a:r>
            <a:endParaRPr lang="ru-RU" sz="1600" dirty="0"/>
          </a:p>
          <a:p>
            <a:pPr marL="0" indent="0" algn="ctr">
              <a:buNone/>
            </a:pPr>
            <a:r>
              <a:rPr lang="uk-UA" sz="1600" dirty="0" smtClean="0"/>
              <a:t>учителя біології Миколаївської загальноосвітньої школи І-ІІІ ступенів </a:t>
            </a:r>
            <a:r>
              <a:rPr lang="uk-UA" sz="1600" dirty="0" err="1" smtClean="0"/>
              <a:t>Зачепилівської</a:t>
            </a:r>
            <a:r>
              <a:rPr lang="uk-UA" sz="1600" dirty="0" smtClean="0"/>
              <a:t> районної ради Харківської області </a:t>
            </a:r>
          </a:p>
          <a:p>
            <a:pPr marL="0" indent="0" algn="ctr">
              <a:buNone/>
            </a:pPr>
            <a:r>
              <a:rPr lang="uk-UA" sz="3200" b="1" dirty="0" err="1" smtClean="0"/>
              <a:t>Коржевич</a:t>
            </a:r>
            <a:r>
              <a:rPr lang="uk-UA" sz="3200" b="1" dirty="0" smtClean="0"/>
              <a:t> Світлани Євгеніївни</a:t>
            </a:r>
            <a:endParaRPr lang="ru-RU" sz="3200" b="1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844824"/>
            <a:ext cx="3149600" cy="447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8987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Підготовка учнями презентацій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343400" cy="3975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Діє основний закон засвоєння знань: </a:t>
            </a:r>
            <a:r>
              <a:rPr lang="uk-UA" b="1" dirty="0" smtClean="0">
                <a:solidFill>
                  <a:srgbClr val="002060"/>
                </a:solidFill>
              </a:rPr>
              <a:t>сприйняття – осмислення – запам'ятовування – практичне застосування.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 проектів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   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Особливості:</a:t>
            </a:r>
          </a:p>
          <a:p>
            <a:r>
              <a:rPr lang="uk-UA" dirty="0"/>
              <a:t>м</a:t>
            </a:r>
            <a:r>
              <a:rPr lang="uk-UA" dirty="0" smtClean="0"/>
              <a:t>отиваційний характер навчання;</a:t>
            </a:r>
          </a:p>
          <a:p>
            <a:r>
              <a:rPr lang="uk-UA" dirty="0"/>
              <a:t>р</a:t>
            </a:r>
            <a:r>
              <a:rPr lang="uk-UA" dirty="0" smtClean="0"/>
              <a:t>еалістичність навчання;</a:t>
            </a:r>
          </a:p>
          <a:p>
            <a:r>
              <a:rPr lang="uk-UA" dirty="0"/>
              <a:t>а</a:t>
            </a:r>
            <a:r>
              <a:rPr lang="uk-UA" dirty="0" smtClean="0"/>
              <a:t>ктивна участь учнів на всіх етапах роботи;</a:t>
            </a:r>
          </a:p>
          <a:p>
            <a:r>
              <a:rPr lang="uk-UA" dirty="0"/>
              <a:t>с</a:t>
            </a:r>
            <a:r>
              <a:rPr lang="uk-UA" dirty="0" smtClean="0"/>
              <a:t>півпраця школярів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33625"/>
            <a:ext cx="3312368" cy="2895575"/>
          </a:xfrm>
        </p:spPr>
      </p:pic>
    </p:spTree>
    <p:extLst>
      <p:ext uri="{BB962C8B-B14F-4D97-AF65-F5344CB8AC3E}">
        <p14:creationId xmlns:p14="http://schemas.microsoft.com/office/powerpoint/2010/main" val="25644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«Мозковий штурм»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2060"/>
                </a:solidFill>
              </a:rPr>
              <a:t>Всі учасники розмірковують над однією проблемою.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2060"/>
                </a:solidFill>
              </a:rPr>
              <a:t>Ефективно цей метод використовувати, коли треба мати декілька варіантів розв'язання проблеми.</a:t>
            </a:r>
          </a:p>
          <a:p>
            <a:pPr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Правила роботи визначають самі учні.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Program Files (x86)\Microsoft Office\MEDIA\CAGCAT10\j0299125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98074"/>
            <a:ext cx="2088232" cy="14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4077072"/>
            <a:ext cx="3816424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 smtClean="0"/>
              <a:t>- </a:t>
            </a:r>
            <a:r>
              <a:rPr lang="uk-UA" b="1" dirty="0"/>
              <a:t>кожен має право висловитись;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  - пропозиції мають висловлюватись по черзі і стисло;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  -  приймаються будь-які пропозиції, навіть неймовірні;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  - не можна критикувати висловлювання інших;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  </a:t>
            </a:r>
            <a:r>
              <a:rPr lang="uk-UA" b="1" dirty="0" smtClean="0"/>
              <a:t>- запропоновані </a:t>
            </a:r>
            <a:r>
              <a:rPr lang="uk-UA" b="1" dirty="0"/>
              <a:t>ідеї </a:t>
            </a:r>
            <a:r>
              <a:rPr lang="uk-UA" b="1" dirty="0" smtClean="0"/>
              <a:t>заохочуються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Активізуюча</a:t>
            </a:r>
            <a:r>
              <a:rPr lang="uk-UA" dirty="0" smtClean="0"/>
              <a:t> вікторина»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Вправа використовується як при повторенні вивченого матеріалу, так і при його закріпленні.</a:t>
            </a:r>
          </a:p>
          <a:p>
            <a:r>
              <a:rPr lang="uk-UA" dirty="0" smtClean="0"/>
              <a:t>Може проходити у вигляді вправ:</a:t>
            </a:r>
          </a:p>
          <a:p>
            <a:pPr marL="0" indent="0">
              <a:buNone/>
            </a:pPr>
            <a:r>
              <a:rPr lang="uk-UA" dirty="0" smtClean="0"/>
              <a:t>    - «Допиши речення»</a:t>
            </a:r>
          </a:p>
          <a:p>
            <a:pPr marL="0" indent="0">
              <a:buNone/>
            </a:pPr>
            <a:r>
              <a:rPr lang="uk-UA" dirty="0" smtClean="0"/>
              <a:t>    - «Так – ні»</a:t>
            </a:r>
          </a:p>
          <a:p>
            <a:pPr marL="0" indent="0">
              <a:buNone/>
            </a:pPr>
            <a:r>
              <a:rPr lang="uk-UA" dirty="0" smtClean="0"/>
              <a:t>    - «+ або –»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«Експрес – тест»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Використовується на закріплення знань, їх узагальнення та систематизацію. </a:t>
            </a:r>
          </a:p>
          <a:p>
            <a:r>
              <a:rPr lang="uk-UA" dirty="0" smtClean="0"/>
              <a:t>Підбираються тестові запитання з однією або кількома правильними відповідями, на встановлення послідовності, на співставлення «Знайди пару».</a:t>
            </a:r>
          </a:p>
          <a:p>
            <a:r>
              <a:rPr lang="uk-UA" dirty="0" smtClean="0"/>
              <a:t>Такі завдання розміщую на персональному веб-сайті. На наступному уроці перевіряємо правильність виконання.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Плани на майбутнє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9897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uk-UA" dirty="0">
                <a:latin typeface="Franklin Gothic Medium" pitchFamily="34" charset="0"/>
              </a:rPr>
              <a:t>з метою підвищення педагогічної майстерності продовжувати займатись самоосвітою;</a:t>
            </a:r>
          </a:p>
          <a:p>
            <a:pPr>
              <a:buFontTx/>
              <a:buChar char="-"/>
            </a:pPr>
            <a:r>
              <a:rPr lang="uk-UA" dirty="0">
                <a:latin typeface="Franklin Gothic Medium" pitchFamily="34" charset="0"/>
              </a:rPr>
              <a:t>поповнювати своє </a:t>
            </a:r>
            <a:r>
              <a:rPr lang="uk-UA" dirty="0" err="1">
                <a:latin typeface="Franklin Gothic Medium" pitchFamily="34" charset="0"/>
              </a:rPr>
              <a:t>портфоліо</a:t>
            </a:r>
            <a:r>
              <a:rPr lang="uk-UA" dirty="0">
                <a:latin typeface="Franklin Gothic Medium" pitchFamily="34" charset="0"/>
              </a:rPr>
              <a:t> матеріалами </a:t>
            </a:r>
            <a:r>
              <a:rPr lang="uk-UA" dirty="0" smtClean="0">
                <a:latin typeface="Franklin Gothic Medium" pitchFamily="34" charset="0"/>
              </a:rPr>
              <a:t>уроків, позакласних заходів </a:t>
            </a:r>
            <a:r>
              <a:rPr lang="uk-UA" dirty="0">
                <a:latin typeface="Franklin Gothic Medium" pitchFamily="34" charset="0"/>
              </a:rPr>
              <a:t>з даної теми;</a:t>
            </a: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 продовжувати роботу над персональним веб-сайтом;</a:t>
            </a:r>
          </a:p>
          <a:p>
            <a:pPr>
              <a:buFontTx/>
              <a:buChar char="-"/>
            </a:pPr>
            <a:r>
              <a:rPr lang="uk-UA" dirty="0">
                <a:latin typeface="Franklin Gothic Medium" pitchFamily="34" charset="0"/>
              </a:rPr>
              <a:t>н</a:t>
            </a:r>
            <a:r>
              <a:rPr lang="uk-UA" dirty="0" smtClean="0">
                <a:latin typeface="Franklin Gothic Medium" pitchFamily="34" charset="0"/>
              </a:rPr>
              <a:t>адіслати методичні розробки до предметних видань з біології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7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36912"/>
            <a:ext cx="741682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tx1"/>
                </a:solidFill>
              </a:rPr>
              <a:t>Я рада, що чогось  ще не умію,</a:t>
            </a:r>
          </a:p>
          <a:p>
            <a:r>
              <a:rPr lang="uk-UA" sz="3600" b="1" i="1" dirty="0">
                <a:solidFill>
                  <a:schemeClr val="tx1"/>
                </a:solidFill>
              </a:rPr>
              <a:t>Однак цього ніскільки не боюся,</a:t>
            </a:r>
          </a:p>
          <a:p>
            <a:r>
              <a:rPr lang="uk-UA" sz="3600" b="1" i="1" dirty="0">
                <a:solidFill>
                  <a:schemeClr val="tx1"/>
                </a:solidFill>
              </a:rPr>
              <a:t>Бо щось, чого робити ще не смію,</a:t>
            </a:r>
          </a:p>
          <a:p>
            <a:r>
              <a:rPr lang="uk-UA" sz="3600" b="1" i="1" dirty="0">
                <a:solidFill>
                  <a:schemeClr val="tx1"/>
                </a:solidFill>
              </a:rPr>
              <a:t>Дарує віру в те, що ще навчуся</a:t>
            </a:r>
            <a:endParaRPr lang="ru-RU" sz="36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990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Моє педагогічне кредо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000" b="1" dirty="0"/>
              <a:t>«Поганий вчитель подає істину, хороший – учить її знаходити</a:t>
            </a:r>
            <a:r>
              <a:rPr lang="uk-UA" sz="4000" b="1" dirty="0" smtClean="0"/>
              <a:t>»</a:t>
            </a:r>
          </a:p>
          <a:p>
            <a:pPr marL="0" indent="0" algn="r">
              <a:buNone/>
            </a:pPr>
            <a:r>
              <a:rPr lang="uk-UA" sz="3200" i="1" dirty="0" smtClean="0"/>
              <a:t>(</a:t>
            </a:r>
            <a:r>
              <a:rPr lang="uk-UA" sz="3200" i="1" dirty="0" err="1"/>
              <a:t>Дистирвег</a:t>
            </a:r>
            <a:r>
              <a:rPr lang="uk-UA" sz="3200" i="1" dirty="0"/>
              <a:t>)</a:t>
            </a:r>
            <a:endParaRPr lang="ru-RU" sz="3200" i="1" dirty="0"/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3473177"/>
          </a:xfrm>
        </p:spPr>
      </p:pic>
    </p:spTree>
    <p:extLst>
      <p:ext uri="{BB962C8B-B14F-4D97-AF65-F5344CB8AC3E}">
        <p14:creationId xmlns:p14="http://schemas.microsoft.com/office/powerpoint/2010/main" val="8678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Пізнавальна діяльність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4191000" cy="194421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Активність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навчання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формується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процесі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пізнавальної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діяльності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характеризується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прагненням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пізнання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розумовим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напруженням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виявленням</a:t>
            </a:r>
            <a:r>
              <a:rPr lang="ru-RU" b="1" i="1" dirty="0">
                <a:solidFill>
                  <a:srgbClr val="002060"/>
                </a:solidFill>
              </a:rPr>
              <a:t> морально-</a:t>
            </a:r>
            <a:r>
              <a:rPr lang="ru-RU" b="1" i="1" dirty="0" err="1">
                <a:solidFill>
                  <a:srgbClr val="002060"/>
                </a:solidFill>
              </a:rPr>
              <a:t>вольових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якостей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учня</a:t>
            </a:r>
            <a:r>
              <a:rPr lang="ru-RU" b="1" i="1" dirty="0">
                <a:solidFill>
                  <a:srgbClr val="002060"/>
                </a:solidFill>
              </a:rPr>
              <a:t>, і в той же час сама </a:t>
            </a:r>
            <a:r>
              <a:rPr lang="ru-RU" b="1" i="1" dirty="0" err="1">
                <a:solidFill>
                  <a:srgbClr val="002060"/>
                </a:solidFill>
              </a:rPr>
              <a:t>активність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впливає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якість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діяльності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212976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«Не тільки сама істина дає впевненість, але й пошук її»</a:t>
            </a:r>
          </a:p>
          <a:p>
            <a:pPr algn="r"/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                     </a:t>
            </a:r>
            <a:r>
              <a:rPr lang="uk-UA" sz="2000" i="1" dirty="0" smtClean="0">
                <a:solidFill>
                  <a:srgbClr val="002060"/>
                </a:solidFill>
              </a:rPr>
              <a:t>Б.Паскаль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effectLst/>
              </a:rPr>
              <a:t>Нетрадиційні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</a:t>
            </a:r>
            <a:r>
              <a:rPr lang="ru-RU" dirty="0" err="1"/>
              <a:t>відображають</a:t>
            </a:r>
            <a:r>
              <a:rPr lang="ru-RU" dirty="0"/>
              <a:t> структуру </a:t>
            </a:r>
            <a:r>
              <a:rPr lang="ru-RU" dirty="0" err="1"/>
              <a:t>традиційного</a:t>
            </a:r>
            <a:r>
              <a:rPr lang="ru-RU" dirty="0"/>
              <a:t> уроку, але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b="1" dirty="0" err="1">
                <a:solidFill>
                  <a:srgbClr val="FF0000"/>
                </a:solidFill>
              </a:rPr>
              <a:t>Творчість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вчителя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+ </a:t>
            </a:r>
            <a:r>
              <a:rPr lang="ru-RU" b="1" dirty="0" err="1" smtClean="0">
                <a:solidFill>
                  <a:srgbClr val="FF0000"/>
                </a:solidFill>
              </a:rPr>
              <a:t>творчість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учня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об'єднані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загальній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справі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проста формула нестандартного уроку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sp>
        <p:nvSpPr>
          <p:cNvPr id="6" name="TextBox 5"/>
          <p:cNvSpPr txBox="1"/>
          <p:nvPr/>
        </p:nvSpPr>
        <p:spPr>
          <a:xfrm>
            <a:off x="4571999" y="6021288"/>
            <a:ext cx="42804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Урок </a:t>
            </a:r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змагання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КВК </a:t>
            </a:r>
          </a:p>
          <a:p>
            <a:r>
              <a:rPr lang="ru-RU" dirty="0" smtClean="0"/>
              <a:t>урок-</a:t>
            </a:r>
            <a:r>
              <a:rPr lang="ru-RU" dirty="0" err="1" smtClean="0"/>
              <a:t>аукціон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урок-</a:t>
            </a:r>
            <a:r>
              <a:rPr lang="ru-RU" dirty="0" err="1" smtClean="0"/>
              <a:t>турнір</a:t>
            </a:r>
            <a:endParaRPr lang="ru-RU" dirty="0" smtClean="0"/>
          </a:p>
          <a:p>
            <a:r>
              <a:rPr lang="ru-RU" dirty="0" smtClean="0"/>
              <a:t>урок-</a:t>
            </a:r>
            <a:r>
              <a:rPr lang="ru-RU" dirty="0" err="1" smtClean="0"/>
              <a:t>вікторина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урок </a:t>
            </a:r>
            <a:r>
              <a:rPr lang="ru-RU" dirty="0"/>
              <a:t>- </a:t>
            </a:r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Передбачає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змагаються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smtClean="0"/>
              <a:t>собою;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нарахування</a:t>
            </a:r>
            <a:r>
              <a:rPr lang="ru-RU" dirty="0" smtClean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 за </a:t>
            </a:r>
            <a:r>
              <a:rPr lang="ru-RU" dirty="0" err="1"/>
              <a:t>правильність</a:t>
            </a:r>
            <a:r>
              <a:rPr lang="ru-RU" dirty="0"/>
              <a:t> і </a:t>
            </a:r>
            <a:r>
              <a:rPr lang="ru-RU" dirty="0" err="1"/>
              <a:t>повноту</a:t>
            </a:r>
            <a:r>
              <a:rPr lang="ru-RU" dirty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- оцінювання результатів діяльності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Уроки </a:t>
            </a:r>
            <a:r>
              <a:rPr lang="ru-RU" dirty="0" err="1">
                <a:effectLst/>
              </a:rPr>
              <a:t>комунікативної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спрямованості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988840"/>
            <a:ext cx="4191000" cy="4335760"/>
          </a:xfrm>
        </p:spPr>
        <p:txBody>
          <a:bodyPr>
            <a:normAutofit fontScale="85000" lnSpcReduction="10000"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Усний журнал</a:t>
            </a:r>
          </a:p>
          <a:p>
            <a:r>
              <a:rPr lang="uk-UA" sz="4800" b="1" dirty="0" smtClean="0">
                <a:solidFill>
                  <a:srgbClr val="0070C0"/>
                </a:solidFill>
              </a:rPr>
              <a:t>Прес-конференція</a:t>
            </a:r>
          </a:p>
          <a:p>
            <a:r>
              <a:rPr lang="uk-UA" sz="4800" b="1" dirty="0" smtClean="0">
                <a:solidFill>
                  <a:srgbClr val="0070C0"/>
                </a:solidFill>
              </a:rPr>
              <a:t>Диспут</a:t>
            </a:r>
          </a:p>
          <a:p>
            <a:r>
              <a:rPr lang="uk-UA" sz="4800" b="1" dirty="0" smtClean="0">
                <a:solidFill>
                  <a:srgbClr val="0070C0"/>
                </a:solidFill>
              </a:rPr>
              <a:t>Репортаж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Передбачають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самостійне</a:t>
            </a:r>
            <a:r>
              <a:rPr lang="ru-RU" dirty="0" smtClean="0"/>
              <a:t>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підготовку</a:t>
            </a:r>
            <a:r>
              <a:rPr lang="ru-RU" dirty="0" smtClean="0"/>
              <a:t> </a:t>
            </a:r>
            <a:r>
              <a:rPr lang="ru-RU" dirty="0" err="1" smtClean="0"/>
              <a:t>доповідей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smtClean="0"/>
              <a:t>перед </a:t>
            </a:r>
            <a:r>
              <a:rPr lang="ru-RU" dirty="0" err="1" smtClean="0"/>
              <a:t>аудиторією</a:t>
            </a:r>
            <a:r>
              <a:rPr lang="ru-RU" dirty="0"/>
              <a:t>;</a:t>
            </a:r>
            <a:r>
              <a:rPr lang="ru-RU" dirty="0" smtClean="0"/>
              <a:t>     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обговорення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Інтерактивне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Суть:</a:t>
            </a:r>
          </a:p>
          <a:p>
            <a:r>
              <a:rPr lang="uk-UA" dirty="0" smtClean="0"/>
              <a:t>Навчання, занурене у спілкування між учасниками НВП.</a:t>
            </a:r>
          </a:p>
          <a:p>
            <a:r>
              <a:rPr lang="uk-UA" dirty="0" smtClean="0"/>
              <a:t>В основі лежать принципи особистісно-орієнтованого навчання, участі кожного учня.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Особливість:</a:t>
            </a:r>
          </a:p>
          <a:p>
            <a:pPr marL="0" indent="0">
              <a:buNone/>
            </a:pPr>
            <a:r>
              <a:rPr lang="uk-UA" dirty="0" smtClean="0"/>
              <a:t>Процес навчання відбувається в груповій спільній діяльності.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Методи:</a:t>
            </a:r>
          </a:p>
          <a:p>
            <a:pPr marL="0" indent="0">
              <a:buNone/>
            </a:pPr>
            <a:r>
              <a:rPr lang="uk-UA" dirty="0" err="1" smtClean="0"/>
              <a:t>-презентації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-демонстрації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-робота</a:t>
            </a:r>
            <a:r>
              <a:rPr lang="uk-UA" dirty="0" smtClean="0"/>
              <a:t> в групах</a:t>
            </a:r>
          </a:p>
          <a:p>
            <a:pPr marL="0" indent="0">
              <a:buNone/>
            </a:pPr>
            <a:r>
              <a:rPr lang="uk-UA" dirty="0" err="1" smtClean="0"/>
              <a:t>-зворотній</a:t>
            </a:r>
            <a:r>
              <a:rPr lang="uk-UA" dirty="0" smtClean="0"/>
              <a:t> зв'язок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5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Групові форми роботи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343400" cy="39604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Переваги:</a:t>
            </a:r>
          </a:p>
          <a:p>
            <a:r>
              <a:rPr lang="uk-UA" dirty="0" smtClean="0"/>
              <a:t>Може застосовуватися на різних етапах уроку</a:t>
            </a:r>
          </a:p>
          <a:p>
            <a:r>
              <a:rPr lang="uk-UA" dirty="0" smtClean="0"/>
              <a:t>Реалізація природного прагнення до спілкування</a:t>
            </a:r>
          </a:p>
          <a:p>
            <a:r>
              <a:rPr lang="uk-UA" dirty="0" smtClean="0"/>
              <a:t>Сприяє досягненню учнями вищих результатів засвоєння і формування знань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дослідницька діяльність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55274"/>
            <a:ext cx="4191000" cy="323396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sp>
        <p:nvSpPr>
          <p:cNvPr id="9" name="TextBox 8"/>
          <p:cNvSpPr txBox="1"/>
          <p:nvPr/>
        </p:nvSpPr>
        <p:spPr>
          <a:xfrm>
            <a:off x="1403648" y="5877272"/>
            <a:ext cx="65527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Урок-подорож, урок-дослідження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</TotalTime>
  <Words>578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Активізація пізнавальної діяльності учнів  на уроках біології як один із способів  розвитку життєвих компетентностей </vt:lpstr>
      <vt:lpstr>   Моє педагогічне кредо</vt:lpstr>
      <vt:lpstr>Пізнавальна діяльність</vt:lpstr>
      <vt:lpstr>Нетрадиційні форми навчання </vt:lpstr>
      <vt:lpstr>Урок - змагання </vt:lpstr>
      <vt:lpstr>Уроки комунікативної спрямованості </vt:lpstr>
      <vt:lpstr>Інтерактивне навчання</vt:lpstr>
      <vt:lpstr>Групові форми роботи</vt:lpstr>
      <vt:lpstr> дослідницька діяльність</vt:lpstr>
      <vt:lpstr> Підготовка учнями презентацій</vt:lpstr>
      <vt:lpstr>Метод проектів</vt:lpstr>
      <vt:lpstr>«Мозковий штурм»</vt:lpstr>
      <vt:lpstr>«Активізуюча вікторина»</vt:lpstr>
      <vt:lpstr>«Експрес – тест»</vt:lpstr>
      <vt:lpstr>Плани на майбутнє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роботи</dc:title>
  <dc:creator>User</dc:creator>
  <cp:lastModifiedBy>User</cp:lastModifiedBy>
  <cp:revision>18</cp:revision>
  <dcterms:created xsi:type="dcterms:W3CDTF">2016-03-23T17:22:10Z</dcterms:created>
  <dcterms:modified xsi:type="dcterms:W3CDTF">2016-03-24T09:40:14Z</dcterms:modified>
</cp:coreProperties>
</file>